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369" r:id="rId3"/>
    <p:sldId id="328" r:id="rId4"/>
    <p:sldId id="421" r:id="rId5"/>
    <p:sldId id="417" r:id="rId6"/>
    <p:sldId id="430" r:id="rId7"/>
    <p:sldId id="422" r:id="rId8"/>
    <p:sldId id="375" r:id="rId9"/>
    <p:sldId id="387" r:id="rId10"/>
    <p:sldId id="381" r:id="rId11"/>
    <p:sldId id="383" r:id="rId12"/>
    <p:sldId id="384" r:id="rId13"/>
    <p:sldId id="386" r:id="rId14"/>
    <p:sldId id="394" r:id="rId15"/>
    <p:sldId id="388" r:id="rId16"/>
    <p:sldId id="389" r:id="rId17"/>
    <p:sldId id="397" r:id="rId18"/>
    <p:sldId id="390" r:id="rId19"/>
    <p:sldId id="391" r:id="rId20"/>
    <p:sldId id="396" r:id="rId21"/>
    <p:sldId id="392" r:id="rId22"/>
    <p:sldId id="398" r:id="rId23"/>
    <p:sldId id="404" r:id="rId24"/>
    <p:sldId id="416" r:id="rId25"/>
    <p:sldId id="418" r:id="rId26"/>
    <p:sldId id="419" r:id="rId27"/>
    <p:sldId id="428" r:id="rId28"/>
    <p:sldId id="427" r:id="rId29"/>
    <p:sldId id="429" r:id="rId30"/>
    <p:sldId id="423" r:id="rId31"/>
    <p:sldId id="413" r:id="rId32"/>
    <p:sldId id="425" r:id="rId33"/>
    <p:sldId id="410" r:id="rId34"/>
    <p:sldId id="407" r:id="rId35"/>
    <p:sldId id="408" r:id="rId36"/>
    <p:sldId id="409" r:id="rId37"/>
    <p:sldId id="411" r:id="rId38"/>
    <p:sldId id="424" r:id="rId39"/>
    <p:sldId id="414" r:id="rId40"/>
    <p:sldId id="420" r:id="rId41"/>
    <p:sldId id="426" r:id="rId42"/>
    <p:sldId id="412" r:id="rId43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192C4EC-53A1-F34E-A204-6BBA0C7CF1C5}">
          <p14:sldIdLst>
            <p14:sldId id="256"/>
            <p14:sldId id="369"/>
            <p14:sldId id="328"/>
            <p14:sldId id="421"/>
            <p14:sldId id="417"/>
            <p14:sldId id="430"/>
          </p14:sldIdLst>
        </p14:section>
        <p14:section name="Recap" id="{EF7C29B1-98EE-3840-8851-C60E11CA13BB}">
          <p14:sldIdLst>
            <p14:sldId id="422"/>
            <p14:sldId id="375"/>
            <p14:sldId id="387"/>
            <p14:sldId id="381"/>
            <p14:sldId id="383"/>
            <p14:sldId id="384"/>
            <p14:sldId id="386"/>
            <p14:sldId id="394"/>
            <p14:sldId id="388"/>
            <p14:sldId id="389"/>
            <p14:sldId id="397"/>
            <p14:sldId id="390"/>
            <p14:sldId id="391"/>
            <p14:sldId id="396"/>
            <p14:sldId id="392"/>
            <p14:sldId id="398"/>
            <p14:sldId id="404"/>
            <p14:sldId id="416"/>
            <p14:sldId id="418"/>
            <p14:sldId id="419"/>
          </p14:sldIdLst>
        </p14:section>
        <p14:section name="GCompound" id="{4B02B265-3809-C84F-9780-BB9A09E72E29}">
          <p14:sldIdLst>
            <p14:sldId id="428"/>
            <p14:sldId id="427"/>
            <p14:sldId id="429"/>
          </p14:sldIdLst>
        </p14:section>
        <p14:section name="Getters" id="{44F93F2E-FC42-EF44-8D1B-1ABD172D589C}">
          <p14:sldIdLst>
            <p14:sldId id="423"/>
            <p14:sldId id="413"/>
          </p14:sldIdLst>
        </p14:section>
        <p14:section name="Practice: Checkerboard" id="{F96C5933-8613-F24D-9C16-61689A0D1160}">
          <p14:sldIdLst>
            <p14:sldId id="425"/>
            <p14:sldId id="410"/>
            <p14:sldId id="407"/>
            <p14:sldId id="408"/>
            <p14:sldId id="409"/>
            <p14:sldId id="411"/>
          </p14:sldIdLst>
        </p14:section>
        <p14:section name="Stoplight" id="{007AA105-4FB4-784E-823F-E3CB3CD923BE}">
          <p14:sldIdLst>
            <p14:sldId id="424"/>
            <p14:sldId id="414"/>
            <p14:sldId id="420"/>
            <p14:sldId id="426"/>
          </p14:sldIdLst>
        </p14:section>
        <p14:section name="Practice - Line Art" id="{8C87C086-EC4A-B64A-856D-03B495BD4647}">
          <p14:sldIdLst>
            <p14:sldId id="4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FA00"/>
    <a:srgbClr val="009051"/>
    <a:srgbClr val="DDDDDD"/>
    <a:srgbClr val="F8F8F8"/>
    <a:srgbClr val="FF9999"/>
    <a:srgbClr val="8C1515"/>
    <a:srgbClr val="FFFFC0"/>
    <a:srgbClr val="FFFF8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 autoAdjust="0"/>
    <p:restoredTop sz="91870" autoAdjust="0"/>
  </p:normalViewPr>
  <p:slideViewPr>
    <p:cSldViewPr>
      <p:cViewPr varScale="1">
        <p:scale>
          <a:sx n="118" d="100"/>
          <a:sy n="118" d="100"/>
        </p:scale>
        <p:origin x="28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9" d="100"/>
          <a:sy n="109" d="100"/>
        </p:scale>
        <p:origin x="-274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41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41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fld id="{1745D644-F8C3-5145-9C45-8D12D5EBDE5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noProof="0"/>
              <a:t>Click to edit Master text styles</a:t>
            </a:r>
          </a:p>
          <a:p>
            <a:pPr lvl="1"/>
            <a:r>
              <a:rPr lang="en-US" altLang="x-none" noProof="0"/>
              <a:t>Second level</a:t>
            </a:r>
          </a:p>
          <a:p>
            <a:pPr lvl="2"/>
            <a:r>
              <a:rPr lang="en-US" altLang="x-none" noProof="0"/>
              <a:t>Third level</a:t>
            </a:r>
          </a:p>
          <a:p>
            <a:pPr lvl="3"/>
            <a:r>
              <a:rPr lang="en-US" altLang="x-none" noProof="0"/>
              <a:t>Fourth level</a:t>
            </a:r>
          </a:p>
          <a:p>
            <a:pPr lvl="4"/>
            <a:r>
              <a:rPr lang="en-US" altLang="x-none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fld id="{D7E19174-B55B-1043-9AC8-2A71B815515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3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Again, these are constructors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E19174-B55B-1043-9AC8-2A71B8155151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642182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EF210D5B-6463-404C-8236-2433FD186B9B}" type="slidenum">
              <a:rPr lang="en-US" altLang="en-US" sz="1200">
                <a:latin typeface="Times" charset="0"/>
              </a:rPr>
              <a:pPr/>
              <a:t>20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92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common graphics challenge: how do we center things?</a:t>
            </a:r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:</a:t>
            </a:r>
            <a:r>
              <a:rPr lang="en-US" baseline="0" dirty="0"/>
              <a:t> horizontally</a:t>
            </a:r>
          </a:p>
          <a:p>
            <a:r>
              <a:rPr lang="en-US" baseline="0" dirty="0"/>
              <a:t>2</a:t>
            </a:r>
            <a:r>
              <a:rPr lang="en-US" baseline="30000" dirty="0"/>
              <a:t>nd</a:t>
            </a:r>
            <a:r>
              <a:rPr lang="en-US" baseline="0" dirty="0"/>
              <a:t>: vertically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E19174-B55B-1043-9AC8-2A71B8155151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62322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A few more</a:t>
            </a:r>
            <a:r>
              <a:rPr lang="en-US" baseline="0" dirty="0"/>
              <a:t> graphics methods I want to show, that let you “get” information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27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370450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A few more</a:t>
            </a:r>
            <a:r>
              <a:rPr lang="en-US" baseline="0" dirty="0"/>
              <a:t> graphics methods I want to show, that let you “get” information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30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312631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32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178111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to break down into milestones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E19174-B55B-1043-9AC8-2A71B8155151}" type="slidenum">
              <a:rPr lang="en-US" altLang="x-none" smtClean="0"/>
              <a:pPr>
                <a:defRPr/>
              </a:pPr>
              <a:t>33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75437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Hint: think about how row and column correspond to x and y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E19174-B55B-1043-9AC8-2A71B8155151}" type="slidenum">
              <a:rPr lang="en-US" altLang="x-none" smtClean="0"/>
              <a:pPr>
                <a:defRPr/>
              </a:pPr>
              <a:t>34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07428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Hint: </a:t>
            </a:r>
            <a:r>
              <a:rPr lang="en-US" dirty="0" err="1"/>
              <a:t>fillColor</a:t>
            </a:r>
            <a:r>
              <a:rPr lang="en-US" dirty="0"/>
              <a:t> will be black by default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E19174-B55B-1043-9AC8-2A71B8155151}" type="slidenum">
              <a:rPr lang="en-US" altLang="x-none" smtClean="0"/>
              <a:pPr>
                <a:defRPr/>
              </a:pPr>
              <a:t>36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393390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38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05707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689503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E19174-B55B-1043-9AC8-2A71B8155151}" type="slidenum">
              <a:rPr lang="en-US" altLang="x-none" smtClean="0"/>
              <a:pPr>
                <a:defRPr/>
              </a:pPr>
              <a:t>39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08171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only really need the width</a:t>
            </a:r>
            <a:r>
              <a:rPr lang="en-US" baseline="0" dirty="0"/>
              <a:t> (or height)</a:t>
            </a:r>
            <a:r>
              <a:rPr lang="en-US" dirty="0"/>
              <a:t>,</a:t>
            </a:r>
            <a:r>
              <a:rPr lang="en-US" baseline="0" dirty="0"/>
              <a:t> x, and 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E19174-B55B-1043-9AC8-2A71B8155151}" type="slidenum">
              <a:rPr lang="en-US" altLang="x-none" smtClean="0"/>
              <a:pPr>
                <a:defRPr/>
              </a:pPr>
              <a:t>40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716075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41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35310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many more methods than we can show here</a:t>
            </a:r>
            <a:r>
              <a:rPr lang="en-US" baseline="0" dirty="0"/>
              <a:t> (we show important ones)</a:t>
            </a:r>
          </a:p>
          <a:p>
            <a:r>
              <a:rPr lang="en-US" baseline="0" dirty="0"/>
              <a:t>Common in software engineering to document code for others to 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E19174-B55B-1043-9AC8-2A71B8155151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11507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E19174-B55B-1043-9AC8-2A71B815515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0189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65986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they intersect, </a:t>
            </a:r>
            <a:r>
              <a:rPr lang="en-US" dirty="0" err="1"/>
              <a:t>getElementAt</a:t>
            </a:r>
            <a:r>
              <a:rPr lang="en-US" dirty="0"/>
              <a:t> gets the most recently added element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E19174-B55B-1043-9AC8-2A71B8155151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50243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6D71903-551D-BE4A-A9B4-67AA2428A8E1}" type="slidenum">
              <a:rPr lang="en-US" altLang="en-US" sz="1200">
                <a:latin typeface="Times" charset="0"/>
              </a:rPr>
              <a:pPr/>
              <a:t>11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altLang="en-US" dirty="0">
                <a:latin typeface="Times New Roman" charset="0"/>
              </a:rPr>
              <a:t>This bit after new is called the constructor</a:t>
            </a:r>
          </a:p>
        </p:txBody>
      </p:sp>
    </p:spTree>
    <p:extLst>
      <p:ext uri="{BB962C8B-B14F-4D97-AF65-F5344CB8AC3E}">
        <p14:creationId xmlns:p14="http://schemas.microsoft.com/office/powerpoint/2010/main" val="459166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all variables</a:t>
            </a:r>
            <a:r>
              <a:rPr lang="en-US" baseline="0" dirty="0"/>
              <a:t> as you are used to!  This just explains the different syntax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E19174-B55B-1043-9AC8-2A71B8155151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3320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2F87AA0-E107-BC4A-A838-F5C498A22F36}" type="slidenum">
              <a:rPr lang="en-US" altLang="en-US" sz="1200">
                <a:latin typeface="Times" charset="0"/>
              </a:rPr>
              <a:pPr/>
              <a:t>14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003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 sz="2400">
                <a:solidFill>
                  <a:schemeClr val="tx1"/>
                </a:solidFill>
                <a:latin typeface="Calibri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598613" indent="-227013" defTabSz="457200">
              <a:defRPr sz="2400">
                <a:solidFill>
                  <a:schemeClr val="tx1"/>
                </a:solidFill>
                <a:latin typeface="Calibri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ea typeface="Arial" charset="0"/>
              <a:cs typeface="Arial" charset="0"/>
            </a:endParaRPr>
          </a:p>
        </p:txBody>
      </p:sp>
      <p:sp>
        <p:nvSpPr>
          <p:cNvPr id="5" name="Text Box 11"/>
          <p:cNvSpPr txBox="1">
            <a:spLocks noChangeArrowheads="1"/>
          </p:cNvSpPr>
          <p:nvPr userDrawn="1"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20000"/>
              </a:spcBef>
              <a:defRPr/>
            </a:pPr>
            <a:r>
              <a:rPr lang="en-US" altLang="x-none" sz="800"/>
              <a:t>This document is copyright (C) Stanford Computer Science and Marty Stepp, licensed under Creative Commons Attribution 2.5 License.  All rights reserved.</a:t>
            </a:r>
            <a:br>
              <a:rPr lang="en-US" altLang="x-none" sz="800"/>
            </a:br>
            <a:r>
              <a:rPr lang="en-US" altLang="x-none" sz="800"/>
              <a:t>Based on slides created by Keith Schwarz, Mehran Sahami, Eric Roberts, Stuart Reges, and others.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endParaRPr lang="x-none" altLang="x-none" noProof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27144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8655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5365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3819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0753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7598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569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8444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1047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4379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5803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028" name="Slide Number Placeholder 3"/>
          <p:cNvSpPr txBox="1">
            <a:spLocks noGrp="1"/>
          </p:cNvSpPr>
          <p:nvPr userDrawn="1"/>
        </p:nvSpPr>
        <p:spPr bwMode="auto">
          <a:xfrm>
            <a:off x="8229600" y="6356350"/>
            <a:ext cx="76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 sz="24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r" eaLnBrk="1" hangingPunct="1">
              <a:spcBef>
                <a:spcPts val="500"/>
              </a:spcBef>
            </a:pPr>
            <a:fld id="{6E57D843-267D-6B4F-AB7F-CDA32517B3F3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 algn="r" eaLnBrk="1" hangingPunct="1">
                <a:spcBef>
                  <a:spcPts val="500"/>
                </a:spcBef>
              </a:pPr>
              <a:t>‹#›</a:t>
            </a:fld>
            <a:endParaRPr lang="en-US" altLang="x-none" sz="1800">
              <a:latin typeface="Arial" charset="0"/>
            </a:endParaRPr>
          </a:p>
        </p:txBody>
      </p:sp>
      <p:sp>
        <p:nvSpPr>
          <p:cNvPr id="1039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 sz="2400">
                <a:solidFill>
                  <a:schemeClr val="tx1"/>
                </a:solidFill>
                <a:latin typeface="Calibri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598613" indent="-227013" defTabSz="457200">
              <a:defRPr sz="2400">
                <a:solidFill>
                  <a:schemeClr val="tx1"/>
                </a:solidFill>
                <a:latin typeface="Calibri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Tahoma" charset="0"/>
              <a:ea typeface="Arial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eaLnBrk="0" fontAlgn="base" hangingPunct="0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eaLnBrk="0" fontAlgn="base" hangingPunct="0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eaLnBrk="0" fontAlgn="base" hangingPunct="0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eaLnBrk="0" fontAlgn="base" hangingPunct="0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microsoft.com/office/2007/relationships/hdphoto" Target="../media/hdphoto4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/>
              <a:t>CS 106A, Lecture 12</a:t>
            </a:r>
            <a:br>
              <a:rPr lang="en-US" altLang="x-none" dirty="0"/>
            </a:br>
            <a:r>
              <a:rPr lang="en-US" altLang="x-none" dirty="0"/>
              <a:t>More Graphics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4572000"/>
            <a:ext cx="6400800" cy="1524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x-none" sz="1500" dirty="0"/>
              <a:t>reading:</a:t>
            </a:r>
          </a:p>
          <a:p>
            <a:pPr eaLnBrk="1" hangingPunct="1">
              <a:defRPr/>
            </a:pPr>
            <a:r>
              <a:rPr lang="en-US" altLang="x-none" sz="1500" i="1" dirty="0"/>
              <a:t>Art &amp; Science of Java</a:t>
            </a:r>
            <a:r>
              <a:rPr lang="en-US" altLang="x-none" sz="1500"/>
              <a:t>, 9.4</a:t>
            </a:r>
            <a:endParaRPr lang="en-US" altLang="x-none" sz="1500" b="1" u="sng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Graphical Objects</a:t>
            </a:r>
          </a:p>
        </p:txBody>
      </p:sp>
      <p:sp>
        <p:nvSpPr>
          <p:cNvPr id="1207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r>
              <a:rPr lang="en-US" altLang="x-none" b="1" dirty="0" err="1">
                <a:solidFill>
                  <a:srgbClr val="0070C0"/>
                </a:solidFill>
                <a:latin typeface="Consolas" charset="0"/>
              </a:rPr>
              <a:t>GRect</a:t>
            </a:r>
            <a:r>
              <a:rPr lang="en-US" altLang="x-none" b="1" dirty="0">
                <a:solidFill>
                  <a:srgbClr val="0070C0"/>
                </a:solidFill>
                <a:latin typeface="Consolas" charset="0"/>
              </a:rPr>
              <a:t>	</a:t>
            </a:r>
            <a:r>
              <a:rPr lang="en-US" altLang="x-none" b="1" dirty="0" err="1">
                <a:solidFill>
                  <a:srgbClr val="0070C0"/>
                </a:solidFill>
                <a:latin typeface="Consolas" charset="0"/>
              </a:rPr>
              <a:t>GOval</a:t>
            </a:r>
            <a:r>
              <a:rPr lang="en-US" altLang="x-none" b="1" dirty="0">
                <a:solidFill>
                  <a:srgbClr val="0070C0"/>
                </a:solidFill>
                <a:latin typeface="Consolas" charset="0"/>
              </a:rPr>
              <a:t>		</a:t>
            </a:r>
            <a:r>
              <a:rPr lang="en-US" altLang="x-none" b="1" dirty="0" err="1">
                <a:solidFill>
                  <a:srgbClr val="0070C0"/>
                </a:solidFill>
                <a:latin typeface="Consolas" charset="0"/>
              </a:rPr>
              <a:t>GLine</a:t>
            </a:r>
            <a:endParaRPr lang="en-US" altLang="x-none" b="1" dirty="0">
              <a:solidFill>
                <a:srgbClr val="0070C0"/>
              </a:solidFill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r>
              <a:rPr lang="en-US" altLang="x-none" b="1" dirty="0" err="1">
                <a:solidFill>
                  <a:srgbClr val="0070C0"/>
                </a:solidFill>
                <a:latin typeface="Consolas" charset="0"/>
              </a:rPr>
              <a:t>GLabel</a:t>
            </a: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b="1" dirty="0" err="1">
                <a:solidFill>
                  <a:srgbClr val="0070C0"/>
                </a:solidFill>
                <a:latin typeface="Consolas" charset="0"/>
              </a:rPr>
              <a:t>GImage</a:t>
            </a:r>
            <a:r>
              <a:rPr lang="en-US" altLang="x-none" dirty="0">
                <a:latin typeface="Consolas" charset="0"/>
              </a:rPr>
              <a:t>		</a:t>
            </a:r>
            <a:r>
              <a:rPr lang="en-US" altLang="x-none" dirty="0" err="1">
                <a:solidFill>
                  <a:schemeClr val="bg1">
                    <a:lumMod val="85000"/>
                  </a:schemeClr>
                </a:solidFill>
                <a:latin typeface="Consolas" charset="0"/>
              </a:rPr>
              <a:t>GArc</a:t>
            </a:r>
            <a:endParaRPr lang="en-US" altLang="x-none" dirty="0">
              <a:solidFill>
                <a:schemeClr val="bg1">
                  <a:lumMod val="85000"/>
                </a:schemeClr>
              </a:solidFill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r>
              <a:rPr lang="en-US" altLang="x-none" dirty="0" err="1">
                <a:solidFill>
                  <a:schemeClr val="bg1">
                    <a:lumMod val="85000"/>
                  </a:schemeClr>
                </a:solidFill>
                <a:latin typeface="Consolas" charset="0"/>
              </a:rPr>
              <a:t>GRoundRect</a:t>
            </a:r>
            <a:r>
              <a:rPr lang="en-US" altLang="x-none" dirty="0">
                <a:latin typeface="Consolas" charset="0"/>
              </a:rPr>
              <a:t>		</a:t>
            </a:r>
            <a:r>
              <a:rPr lang="en-US" altLang="x-none" dirty="0" err="1">
                <a:solidFill>
                  <a:schemeClr val="bg1">
                    <a:lumMod val="85000"/>
                  </a:schemeClr>
                </a:solidFill>
                <a:latin typeface="Consolas" charset="0"/>
              </a:rPr>
              <a:t>GPolygon</a:t>
            </a:r>
            <a:endParaRPr lang="en-US" altLang="x-none" dirty="0">
              <a:solidFill>
                <a:schemeClr val="bg1">
                  <a:lumMod val="85000"/>
                </a:schemeClr>
              </a:solidFill>
              <a:latin typeface="Consolas" charset="0"/>
            </a:endParaRPr>
          </a:p>
        </p:txBody>
      </p:sp>
      <p:grpSp>
        <p:nvGrpSpPr>
          <p:cNvPr id="1207300" name="Group 4"/>
          <p:cNvGrpSpPr>
            <a:grpSpLocks/>
          </p:cNvGrpSpPr>
          <p:nvPr/>
        </p:nvGrpSpPr>
        <p:grpSpPr bwMode="auto">
          <a:xfrm>
            <a:off x="98425" y="1708150"/>
            <a:ext cx="2797175" cy="1908174"/>
            <a:chOff x="62" y="1038"/>
            <a:chExt cx="1762" cy="1202"/>
          </a:xfrm>
        </p:grpSpPr>
        <p:sp>
          <p:nvSpPr>
            <p:cNvPr id="1207301" name="Rectangle 5"/>
            <p:cNvSpPr>
              <a:spLocks noChangeArrowheads="1"/>
            </p:cNvSpPr>
            <p:nvPr/>
          </p:nvSpPr>
          <p:spPr bwMode="auto">
            <a:xfrm>
              <a:off x="542" y="1254"/>
              <a:ext cx="701" cy="817"/>
            </a:xfrm>
            <a:prstGeom prst="rect">
              <a:avLst/>
            </a:pr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7302" name="Text Box 6"/>
            <p:cNvSpPr txBox="1">
              <a:spLocks noChangeArrowheads="1"/>
            </p:cNvSpPr>
            <p:nvPr/>
          </p:nvSpPr>
          <p:spPr bwMode="auto">
            <a:xfrm>
              <a:off x="62" y="1038"/>
              <a:ext cx="701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(x, y)</a:t>
              </a:r>
            </a:p>
          </p:txBody>
        </p:sp>
        <p:sp>
          <p:nvSpPr>
            <p:cNvPr id="1207303" name="Text Box 7"/>
            <p:cNvSpPr txBox="1">
              <a:spLocks noChangeArrowheads="1"/>
            </p:cNvSpPr>
            <p:nvPr/>
          </p:nvSpPr>
          <p:spPr bwMode="auto">
            <a:xfrm>
              <a:off x="986" y="2063"/>
              <a:ext cx="838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dirty="0">
                  <a:solidFill>
                    <a:srgbClr val="000000"/>
                  </a:solidFill>
                </a:rPr>
                <a:t>(</a:t>
              </a:r>
              <a:r>
                <a:rPr lang="en-US" altLang="x-none" dirty="0" err="1">
                  <a:solidFill>
                    <a:srgbClr val="000000"/>
                  </a:solidFill>
                </a:rPr>
                <a:t>x+w</a:t>
              </a:r>
              <a:r>
                <a:rPr lang="en-US" altLang="x-none" dirty="0">
                  <a:solidFill>
                    <a:srgbClr val="000000"/>
                  </a:solidFill>
                </a:rPr>
                <a:t>, </a:t>
              </a:r>
              <a:r>
                <a:rPr lang="en-US" altLang="x-none" dirty="0" err="1">
                  <a:solidFill>
                    <a:srgbClr val="000000"/>
                  </a:solidFill>
                </a:rPr>
                <a:t>y+h</a:t>
              </a:r>
              <a:r>
                <a:rPr lang="en-US" altLang="x-none"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grpSp>
        <p:nvGrpSpPr>
          <p:cNvPr id="1207304" name="Group 8"/>
          <p:cNvGrpSpPr>
            <a:grpSpLocks/>
          </p:cNvGrpSpPr>
          <p:nvPr/>
        </p:nvGrpSpPr>
        <p:grpSpPr bwMode="auto">
          <a:xfrm>
            <a:off x="2743200" y="1666875"/>
            <a:ext cx="2867025" cy="2035175"/>
            <a:chOff x="1498" y="1012"/>
            <a:chExt cx="1806" cy="1282"/>
          </a:xfrm>
        </p:grpSpPr>
        <p:sp>
          <p:nvSpPr>
            <p:cNvPr id="1207305" name="Text Box 9"/>
            <p:cNvSpPr txBox="1">
              <a:spLocks noChangeArrowheads="1"/>
            </p:cNvSpPr>
            <p:nvPr/>
          </p:nvSpPr>
          <p:spPr bwMode="auto">
            <a:xfrm>
              <a:off x="1498" y="1012"/>
              <a:ext cx="701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(x, y)</a:t>
              </a:r>
            </a:p>
          </p:txBody>
        </p:sp>
        <p:sp>
          <p:nvSpPr>
            <p:cNvPr id="1207306" name="Rectangle 10"/>
            <p:cNvSpPr>
              <a:spLocks noChangeArrowheads="1"/>
            </p:cNvSpPr>
            <p:nvPr/>
          </p:nvSpPr>
          <p:spPr bwMode="auto">
            <a:xfrm>
              <a:off x="1944" y="1236"/>
              <a:ext cx="701" cy="874"/>
            </a:xfrm>
            <a:prstGeom prst="rect">
              <a:avLst/>
            </a:prstGeom>
            <a:noFill/>
            <a:ln w="36703">
              <a:solidFill>
                <a:srgbClr val="C0C0C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7307" name="Oval 11"/>
            <p:cNvSpPr>
              <a:spLocks noChangeArrowheads="1"/>
            </p:cNvSpPr>
            <p:nvPr/>
          </p:nvSpPr>
          <p:spPr bwMode="auto">
            <a:xfrm>
              <a:off x="1944" y="1236"/>
              <a:ext cx="701" cy="873"/>
            </a:xfrm>
            <a:prstGeom prst="ellipse">
              <a:avLst/>
            </a:pr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7308" name="Text Box 12"/>
            <p:cNvSpPr txBox="1">
              <a:spLocks noChangeArrowheads="1"/>
            </p:cNvSpPr>
            <p:nvPr/>
          </p:nvSpPr>
          <p:spPr bwMode="auto">
            <a:xfrm>
              <a:off x="2380" y="2117"/>
              <a:ext cx="924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</a:t>
              </a:r>
              <a:r>
                <a:rPr lang="en-US" altLang="x-none" dirty="0" err="1">
                  <a:solidFill>
                    <a:srgbClr val="000000"/>
                  </a:solidFill>
                </a:rPr>
                <a:t>x+w</a:t>
              </a:r>
              <a:r>
                <a:rPr lang="en-US" altLang="x-none" dirty="0">
                  <a:solidFill>
                    <a:srgbClr val="000000"/>
                  </a:solidFill>
                </a:rPr>
                <a:t>, </a:t>
              </a:r>
              <a:r>
                <a:rPr lang="en-US" altLang="x-none" dirty="0" err="1">
                  <a:solidFill>
                    <a:srgbClr val="000000"/>
                  </a:solidFill>
                </a:rPr>
                <a:t>y+h</a:t>
              </a:r>
              <a:r>
                <a:rPr lang="en-US" altLang="x-none"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grpSp>
        <p:nvGrpSpPr>
          <p:cNvPr id="1207309" name="Group 13"/>
          <p:cNvGrpSpPr>
            <a:grpSpLocks/>
          </p:cNvGrpSpPr>
          <p:nvPr/>
        </p:nvGrpSpPr>
        <p:grpSpPr bwMode="auto">
          <a:xfrm>
            <a:off x="5638799" y="1736725"/>
            <a:ext cx="2437991" cy="1808163"/>
            <a:chOff x="3360" y="1056"/>
            <a:chExt cx="1893" cy="1404"/>
          </a:xfrm>
        </p:grpSpPr>
        <p:sp>
          <p:nvSpPr>
            <p:cNvPr id="1207310" name="Text Box 14"/>
            <p:cNvSpPr txBox="1">
              <a:spLocks noChangeArrowheads="1"/>
            </p:cNvSpPr>
            <p:nvPr/>
          </p:nvSpPr>
          <p:spPr bwMode="auto">
            <a:xfrm>
              <a:off x="3360" y="1056"/>
              <a:ext cx="864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(x</a:t>
              </a:r>
              <a:r>
                <a:rPr lang="en-US" altLang="x-none" baseline="-33000">
                  <a:solidFill>
                    <a:srgbClr val="000000"/>
                  </a:solidFill>
                </a:rPr>
                <a:t>1</a:t>
              </a:r>
              <a:r>
                <a:rPr lang="en-US" altLang="x-none">
                  <a:solidFill>
                    <a:srgbClr val="000000"/>
                  </a:solidFill>
                </a:rPr>
                <a:t>, y</a:t>
              </a:r>
              <a:r>
                <a:rPr lang="en-US" altLang="x-none" baseline="-33000">
                  <a:solidFill>
                    <a:srgbClr val="000000"/>
                  </a:solidFill>
                </a:rPr>
                <a:t>1</a:t>
              </a:r>
              <a:r>
                <a:rPr lang="en-US" altLang="x-none">
                  <a:solidFill>
                    <a:srgbClr val="000000"/>
                  </a:solidFill>
                </a:rPr>
                <a:t>)</a:t>
              </a:r>
            </a:p>
          </p:txBody>
        </p:sp>
        <p:sp>
          <p:nvSpPr>
            <p:cNvPr id="1207311" name="Text Box 15"/>
            <p:cNvSpPr txBox="1">
              <a:spLocks noChangeArrowheads="1"/>
            </p:cNvSpPr>
            <p:nvPr/>
          </p:nvSpPr>
          <p:spPr bwMode="auto">
            <a:xfrm>
              <a:off x="4320" y="2208"/>
              <a:ext cx="93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(x</a:t>
              </a:r>
              <a:r>
                <a:rPr lang="en-US" altLang="x-none" baseline="-33000">
                  <a:solidFill>
                    <a:srgbClr val="000000"/>
                  </a:solidFill>
                </a:rPr>
                <a:t>2</a:t>
              </a:r>
              <a:r>
                <a:rPr lang="en-US" altLang="x-none">
                  <a:solidFill>
                    <a:srgbClr val="000000"/>
                  </a:solidFill>
                </a:rPr>
                <a:t>, y</a:t>
              </a:r>
              <a:r>
                <a:rPr lang="en-US" altLang="x-none" baseline="-33000">
                  <a:solidFill>
                    <a:srgbClr val="000000"/>
                  </a:solidFill>
                </a:rPr>
                <a:t>2</a:t>
              </a:r>
              <a:r>
                <a:rPr lang="en-US" altLang="x-none">
                  <a:solidFill>
                    <a:srgbClr val="000000"/>
                  </a:solidFill>
                </a:rPr>
                <a:t>)</a:t>
              </a:r>
            </a:p>
          </p:txBody>
        </p:sp>
        <p:sp>
          <p:nvSpPr>
            <p:cNvPr id="1207312" name="Freeform 16"/>
            <p:cNvSpPr>
              <a:spLocks noChangeArrowheads="1"/>
            </p:cNvSpPr>
            <p:nvPr/>
          </p:nvSpPr>
          <p:spPr bwMode="auto">
            <a:xfrm>
              <a:off x="3840" y="1344"/>
              <a:ext cx="864" cy="864"/>
            </a:xfrm>
            <a:custGeom>
              <a:avLst/>
              <a:gdLst>
                <a:gd name="T0" fmla="*/ 0 w 3811"/>
                <a:gd name="T1" fmla="*/ 0 h 3811"/>
                <a:gd name="T2" fmla="*/ 3810 w 3811"/>
                <a:gd name="T3" fmla="*/ 3810 h 3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811" h="3811">
                  <a:moveTo>
                    <a:pt x="0" y="0"/>
                  </a:moveTo>
                  <a:lnTo>
                    <a:pt x="3810" y="3810"/>
                  </a:lnTo>
                </a:path>
              </a:pathLst>
            </a:cu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207313" name="Picture 17" descr="2D-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648200"/>
            <a:ext cx="811213" cy="58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7314" name="AutoShape 18"/>
          <p:cNvSpPr>
            <a:spLocks noChangeArrowheads="1"/>
          </p:cNvSpPr>
          <p:nvPr/>
        </p:nvSpPr>
        <p:spPr bwMode="auto">
          <a:xfrm>
            <a:off x="2286000" y="5943600"/>
            <a:ext cx="1219200" cy="60960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207315" name="Picture 19" descr="197_bender-big-he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325" y="4419600"/>
            <a:ext cx="523875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7316" name="Text Box 20"/>
          <p:cNvSpPr txBox="1">
            <a:spLocks noChangeArrowheads="1"/>
          </p:cNvSpPr>
          <p:nvPr/>
        </p:nvSpPr>
        <p:spPr bwMode="auto">
          <a:xfrm>
            <a:off x="228600" y="4602163"/>
            <a:ext cx="1614488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x-none" sz="2200" i="1">
                <a:solidFill>
                  <a:schemeClr val="accent2"/>
                </a:solidFill>
              </a:rPr>
              <a:t>Hello there!</a:t>
            </a:r>
          </a:p>
        </p:txBody>
      </p:sp>
      <p:sp>
        <p:nvSpPr>
          <p:cNvPr id="1207317" name="AutoShape 21"/>
          <p:cNvSpPr>
            <a:spLocks noChangeArrowheads="1"/>
          </p:cNvSpPr>
          <p:nvPr/>
        </p:nvSpPr>
        <p:spPr bwMode="auto">
          <a:xfrm>
            <a:off x="6324600" y="5867400"/>
            <a:ext cx="914400" cy="762000"/>
          </a:xfrm>
          <a:prstGeom prst="hexagon">
            <a:avLst>
              <a:gd name="adj" fmla="val 30000"/>
              <a:gd name="vf" fmla="val 11547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976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5A1C66B-8D60-0E4B-9C85-9C6181670A0E}"/>
              </a:ext>
            </a:extLst>
          </p:cNvPr>
          <p:cNvSpPr/>
          <p:nvPr/>
        </p:nvSpPr>
        <p:spPr>
          <a:xfrm>
            <a:off x="4038600" y="5867400"/>
            <a:ext cx="4419600" cy="3810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4" name="Rectangle 6"/>
          <p:cNvSpPr>
            <a:spLocks noChangeArrowheads="1"/>
          </p:cNvSpPr>
          <p:nvPr/>
        </p:nvSpPr>
        <p:spPr bwMode="auto">
          <a:xfrm>
            <a:off x="3733800" y="13613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>
                <a:latin typeface="Courier New" charset="0"/>
              </a:rPr>
              <a:t>GObject</a:t>
            </a:r>
          </a:p>
        </p:txBody>
      </p:sp>
      <p:sp>
        <p:nvSpPr>
          <p:cNvPr id="5125" name="Line 7"/>
          <p:cNvSpPr>
            <a:spLocks noChangeShapeType="1"/>
          </p:cNvSpPr>
          <p:nvPr/>
        </p:nvSpPr>
        <p:spPr bwMode="auto">
          <a:xfrm flipV="1">
            <a:off x="3505200" y="2020191"/>
            <a:ext cx="801688" cy="9413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6" name="Rectangle 8"/>
          <p:cNvSpPr>
            <a:spLocks noChangeArrowheads="1"/>
          </p:cNvSpPr>
          <p:nvPr/>
        </p:nvSpPr>
        <p:spPr bwMode="auto">
          <a:xfrm>
            <a:off x="26670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>
                <a:latin typeface="Courier New" charset="0"/>
              </a:rPr>
              <a:t>GRect</a:t>
            </a:r>
          </a:p>
        </p:txBody>
      </p:sp>
      <p:sp>
        <p:nvSpPr>
          <p:cNvPr id="5127" name="Rectangle 9"/>
          <p:cNvSpPr>
            <a:spLocks noChangeArrowheads="1"/>
          </p:cNvSpPr>
          <p:nvPr/>
        </p:nvSpPr>
        <p:spPr bwMode="auto">
          <a:xfrm>
            <a:off x="48006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>
                <a:latin typeface="Courier New" charset="0"/>
              </a:rPr>
              <a:t>GOval</a:t>
            </a:r>
          </a:p>
        </p:txBody>
      </p:sp>
      <p:sp>
        <p:nvSpPr>
          <p:cNvPr id="5128" name="Rectangle 10"/>
          <p:cNvSpPr>
            <a:spLocks noChangeArrowheads="1"/>
          </p:cNvSpPr>
          <p:nvPr/>
        </p:nvSpPr>
        <p:spPr bwMode="auto">
          <a:xfrm>
            <a:off x="69342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i="1" dirty="0">
                <a:latin typeface="Courier New" charset="0"/>
              </a:rPr>
              <a:t>others</a:t>
            </a:r>
            <a:r>
              <a:rPr lang="mr-IN" altLang="en-US" i="1" dirty="0">
                <a:latin typeface="Courier New" charset="0"/>
              </a:rPr>
              <a:t>…</a:t>
            </a:r>
            <a:endParaRPr lang="en-US" altLang="en-US" i="1" dirty="0">
              <a:latin typeface="Courier New" charset="0"/>
            </a:endParaRPr>
          </a:p>
        </p:txBody>
      </p:sp>
      <p:sp>
        <p:nvSpPr>
          <p:cNvPr id="5129" name="Rectangle 11"/>
          <p:cNvSpPr>
            <a:spLocks noChangeArrowheads="1"/>
          </p:cNvSpPr>
          <p:nvPr/>
        </p:nvSpPr>
        <p:spPr bwMode="auto">
          <a:xfrm>
            <a:off x="5334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>
                <a:latin typeface="Courier New" charset="0"/>
              </a:rPr>
              <a:t>GLabel</a:t>
            </a:r>
          </a:p>
        </p:txBody>
      </p:sp>
      <p:sp>
        <p:nvSpPr>
          <p:cNvPr id="5130" name="Line 12"/>
          <p:cNvSpPr>
            <a:spLocks noChangeShapeType="1"/>
          </p:cNvSpPr>
          <p:nvPr/>
        </p:nvSpPr>
        <p:spPr bwMode="auto">
          <a:xfrm flipV="1">
            <a:off x="1371600" y="1994791"/>
            <a:ext cx="2312988" cy="9667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1" name="AutoShape 13"/>
          <p:cNvSpPr>
            <a:spLocks noChangeArrowheads="1"/>
          </p:cNvSpPr>
          <p:nvPr/>
        </p:nvSpPr>
        <p:spPr bwMode="auto">
          <a:xfrm rot="3930826">
            <a:off x="3544887" y="1931291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5132" name="AutoShape 14"/>
          <p:cNvSpPr>
            <a:spLocks noChangeArrowheads="1"/>
          </p:cNvSpPr>
          <p:nvPr/>
        </p:nvSpPr>
        <p:spPr bwMode="auto">
          <a:xfrm rot="2498793">
            <a:off x="4179888" y="1970978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5133" name="Line 15"/>
          <p:cNvSpPr>
            <a:spLocks noChangeShapeType="1"/>
          </p:cNvSpPr>
          <p:nvPr/>
        </p:nvSpPr>
        <p:spPr bwMode="auto">
          <a:xfrm flipH="1" flipV="1">
            <a:off x="4848225" y="2020191"/>
            <a:ext cx="801688" cy="9413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4" name="Line 16"/>
          <p:cNvSpPr>
            <a:spLocks noChangeShapeType="1"/>
          </p:cNvSpPr>
          <p:nvPr/>
        </p:nvSpPr>
        <p:spPr bwMode="auto">
          <a:xfrm flipH="1" flipV="1">
            <a:off x="5470525" y="1994791"/>
            <a:ext cx="2312988" cy="9667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5" name="AutoShape 17"/>
          <p:cNvSpPr>
            <a:spLocks noChangeArrowheads="1"/>
          </p:cNvSpPr>
          <p:nvPr/>
        </p:nvSpPr>
        <p:spPr bwMode="auto">
          <a:xfrm rot="17669174" flipH="1">
            <a:off x="5384800" y="1931291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5136" name="AutoShape 18"/>
          <p:cNvSpPr>
            <a:spLocks noChangeArrowheads="1"/>
          </p:cNvSpPr>
          <p:nvPr/>
        </p:nvSpPr>
        <p:spPr bwMode="auto">
          <a:xfrm rot="19101207" flipH="1">
            <a:off x="4762500" y="1970978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2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x-none" dirty="0"/>
              <a:t>Graphical Objects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C02F27-A6AA-644A-987A-208693378D17}"/>
              </a:ext>
            </a:extLst>
          </p:cNvPr>
          <p:cNvSpPr/>
          <p:nvPr/>
        </p:nvSpPr>
        <p:spPr>
          <a:xfrm>
            <a:off x="0" y="4267200"/>
            <a:ext cx="914400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x-none" dirty="0"/>
              <a:t>Initialization syntax:</a:t>
            </a:r>
          </a:p>
          <a:p>
            <a:pPr lvl="1">
              <a:buFontTx/>
              <a:buNone/>
            </a:pPr>
            <a:endParaRPr lang="en-US" altLang="x-none" sz="900" dirty="0"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 b="1" dirty="0">
                <a:latin typeface="Consolas" charset="0"/>
              </a:rPr>
              <a:t>	</a:t>
            </a:r>
            <a:r>
              <a:rPr lang="en-US" altLang="x-none" b="1" i="1" dirty="0">
                <a:latin typeface="Consolas" charset="0"/>
              </a:rPr>
              <a:t>type</a:t>
            </a:r>
            <a:r>
              <a:rPr lang="en-US" altLang="x-none" dirty="0">
                <a:latin typeface="Consolas" charset="0"/>
              </a:rPr>
              <a:t> </a:t>
            </a:r>
            <a:r>
              <a:rPr lang="en-US" altLang="x-none" b="1" i="1" dirty="0">
                <a:latin typeface="Consolas" charset="0"/>
              </a:rPr>
              <a:t>name</a:t>
            </a:r>
            <a:r>
              <a:rPr lang="en-US" altLang="x-none" dirty="0">
                <a:latin typeface="Consolas" charset="0"/>
              </a:rPr>
              <a:t> = </a:t>
            </a:r>
            <a:r>
              <a:rPr lang="en-US" b="1" i="1" dirty="0">
                <a:solidFill>
                  <a:srgbClr val="7030A0"/>
                </a:solidFill>
                <a:latin typeface="Consolas" panose="020B0609020204030204" pitchFamily="49" charset="0"/>
                <a:ea typeface="Courier" charset="0"/>
                <a:cs typeface="Consolas" panose="020B0609020204030204" pitchFamily="49" charset="0"/>
              </a:rPr>
              <a:t>new</a:t>
            </a:r>
            <a:r>
              <a:rPr lang="en-US" altLang="x-none" b="1" i="1" dirty="0">
                <a:latin typeface="Consolas" charset="0"/>
              </a:rPr>
              <a:t> type(...)</a:t>
            </a:r>
            <a:r>
              <a:rPr lang="en-US" altLang="x-none" dirty="0">
                <a:latin typeface="Consolas" charset="0"/>
              </a:rPr>
              <a:t>;</a:t>
            </a: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E435B1-1535-9345-89AB-C8589726D467}"/>
              </a:ext>
            </a:extLst>
          </p:cNvPr>
          <p:cNvCxnSpPr/>
          <p:nvPr/>
        </p:nvCxnSpPr>
        <p:spPr>
          <a:xfrm flipH="1">
            <a:off x="6248400" y="4953000"/>
            <a:ext cx="914400" cy="9144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49FC96D-274C-BB46-BA43-48E71E81CB54}"/>
              </a:ext>
            </a:extLst>
          </p:cNvPr>
          <p:cNvSpPr txBox="1"/>
          <p:nvPr/>
        </p:nvSpPr>
        <p:spPr>
          <a:xfrm>
            <a:off x="5867400" y="4537965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Called a constructor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57BACE-8DB5-1E4D-91EA-5C85C19F27C3}"/>
              </a:ext>
            </a:extLst>
          </p:cNvPr>
          <p:cNvSpPr/>
          <p:nvPr/>
        </p:nvSpPr>
        <p:spPr>
          <a:xfrm>
            <a:off x="0" y="5486400"/>
            <a:ext cx="914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x-none" dirty="0"/>
              <a:t>Example: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(50, 50, 350, 270);</a:t>
            </a: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81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Primitives vs. Objects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120292" y="4267200"/>
            <a:ext cx="4605454" cy="2185639"/>
          </a:xfrm>
          <a:prstGeom prst="roundRect">
            <a:avLst>
              <a:gd name="adj" fmla="val 90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1371600"/>
            <a:ext cx="3167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Courier" charset="0"/>
                <a:cs typeface="Courier" charset="0"/>
              </a:rPr>
              <a:t>Primitive Variable Types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6800" y="1371600"/>
            <a:ext cx="2877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ea typeface="Courier" charset="0"/>
                <a:cs typeface="Courier" charset="0"/>
              </a:rPr>
              <a:t>Object Variable </a:t>
            </a:r>
            <a:r>
              <a:rPr lang="en-US" sz="2400" dirty="0">
                <a:ea typeface="Courier" charset="0"/>
                <a:cs typeface="Courier" charset="0"/>
              </a:rPr>
              <a:t>Types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82750" y="1973768"/>
            <a:ext cx="14750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</a:p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49950" y="1973768"/>
            <a:ext cx="147508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GOval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GLine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Scanner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...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42570A-B262-194A-80C8-D109D6CCBA39}"/>
              </a:ext>
            </a:extLst>
          </p:cNvPr>
          <p:cNvSpPr txBox="1"/>
          <p:nvPr/>
        </p:nvSpPr>
        <p:spPr>
          <a:xfrm>
            <a:off x="2286536" y="4390523"/>
            <a:ext cx="42729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Object variables: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Have </a:t>
            </a:r>
            <a:r>
              <a:rPr lang="en-US" sz="2400" dirty="0" err="1"/>
              <a:t>UpperCamel</a:t>
            </a:r>
            <a:r>
              <a:rPr lang="en-US" dirty="0" err="1"/>
              <a:t>C</a:t>
            </a:r>
            <a:r>
              <a:rPr lang="en-US" sz="2400" dirty="0" err="1"/>
              <a:t>ase</a:t>
            </a:r>
            <a:r>
              <a:rPr lang="en-US" sz="2400" dirty="0"/>
              <a:t> 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You can call methods on them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Uses “dot syntax”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Are constructed using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142916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8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300" dirty="0"/>
              <a:t>Methods on Graphics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/>
              <a:t>We manipulate graphics objects by calling methods on them:</a:t>
            </a:r>
          </a:p>
          <a:p>
            <a:pPr marL="0" indent="0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b="1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object</a:t>
            </a:r>
            <a:r>
              <a:rPr lang="en-US" sz="3600" b="1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36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method</a:t>
            </a:r>
            <a:r>
              <a:rPr lang="en-US" sz="36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6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parameters</a:t>
            </a:r>
            <a:r>
              <a:rPr lang="en-US" sz="36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 algn="ctr">
              <a:buNone/>
            </a:pPr>
            <a:endParaRPr lang="en-US" sz="36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36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3600" b="1" dirty="0">
                <a:ea typeface="Courier" charset="0"/>
                <a:cs typeface="Courier" charset="0"/>
              </a:rPr>
              <a:t>Example:</a:t>
            </a:r>
          </a:p>
          <a:p>
            <a:pPr marL="0" indent="0">
              <a:buNone/>
            </a:pPr>
            <a:r>
              <a:rPr lang="en-US" sz="3600" b="1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3600" b="1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36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setColor</a:t>
            </a:r>
            <a:r>
              <a:rPr lang="en-US" sz="36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6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Color.RED</a:t>
            </a:r>
            <a:r>
              <a:rPr lang="en-US" sz="36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4" name="Left Bracket 3"/>
          <p:cNvSpPr/>
          <p:nvPr/>
        </p:nvSpPr>
        <p:spPr>
          <a:xfrm rot="16200000">
            <a:off x="1676400" y="3048000"/>
            <a:ext cx="152400" cy="1676400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ket 4"/>
          <p:cNvSpPr/>
          <p:nvPr/>
        </p:nvSpPr>
        <p:spPr>
          <a:xfrm rot="16200000">
            <a:off x="3744468" y="3058669"/>
            <a:ext cx="131064" cy="1676400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3234" y="4148329"/>
            <a:ext cx="21187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Who?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27917" y="4114802"/>
            <a:ext cx="13641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</a:rPr>
              <a:t>What?</a:t>
            </a:r>
          </a:p>
        </p:txBody>
      </p:sp>
      <p:sp>
        <p:nvSpPr>
          <p:cNvPr id="9" name="Left Bracket 8"/>
          <p:cNvSpPr/>
          <p:nvPr/>
        </p:nvSpPr>
        <p:spPr>
          <a:xfrm rot="16200000">
            <a:off x="6109808" y="2528409"/>
            <a:ext cx="141733" cy="2726250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48200" y="4114801"/>
            <a:ext cx="318820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B050"/>
                </a:solidFill>
                <a:latin typeface="Chalkboard" charset="0"/>
                <a:ea typeface="Chalkboard" charset="0"/>
                <a:cs typeface="Chalkboard" charset="0"/>
              </a:rPr>
              <a:t>What specifically?</a:t>
            </a:r>
          </a:p>
        </p:txBody>
      </p:sp>
    </p:spTree>
    <p:extLst>
      <p:ext uri="{BB962C8B-B14F-4D97-AF65-F5344CB8AC3E}">
        <p14:creationId xmlns:p14="http://schemas.microsoft.com/office/powerpoint/2010/main" val="848718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457200" y="1751013"/>
            <a:ext cx="8153400" cy="6619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0484" name="Text Box 5"/>
          <p:cNvSpPr txBox="1">
            <a:spLocks noChangeArrowheads="1"/>
          </p:cNvSpPr>
          <p:nvPr/>
        </p:nvSpPr>
        <p:spPr bwMode="auto">
          <a:xfrm>
            <a:off x="609600" y="1751013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>
                <a:latin typeface="Times New Roman" charset="0"/>
              </a:rPr>
              <a:t>object</a:t>
            </a:r>
            <a:r>
              <a:rPr kumimoji="0" lang="en-US" altLang="en-US" sz="2400" b="1">
                <a:latin typeface="Courier New" charset="0"/>
              </a:rPr>
              <a:t>.setColor(</a:t>
            </a:r>
            <a:r>
              <a:rPr kumimoji="0" lang="en-US" altLang="en-US" sz="2400" i="1">
                <a:latin typeface="Times New Roman" charset="0"/>
              </a:rPr>
              <a:t>color</a:t>
            </a:r>
            <a:r>
              <a:rPr kumimoji="0" lang="en-US" altLang="en-US" sz="2400" b="1">
                <a:latin typeface="Courier New" charset="0"/>
              </a:rPr>
              <a:t>)</a:t>
            </a: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0485" name="Text Box 6"/>
          <p:cNvSpPr txBox="1">
            <a:spLocks noChangeArrowheads="1"/>
          </p:cNvSpPr>
          <p:nvPr/>
        </p:nvSpPr>
        <p:spPr bwMode="auto">
          <a:xfrm>
            <a:off x="914400" y="2032000"/>
            <a:ext cx="7620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>
                <a:latin typeface="Times New Roman" charset="0"/>
              </a:rPr>
              <a:t>Sets the color of the object to the specified color constant.</a:t>
            </a:r>
          </a:p>
        </p:txBody>
      </p:sp>
      <p:sp>
        <p:nvSpPr>
          <p:cNvPr id="20486" name="Rectangle 8"/>
          <p:cNvSpPr>
            <a:spLocks noChangeArrowheads="1"/>
          </p:cNvSpPr>
          <p:nvPr/>
        </p:nvSpPr>
        <p:spPr bwMode="auto">
          <a:xfrm>
            <a:off x="457200" y="2411413"/>
            <a:ext cx="8153400" cy="6619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0487" name="Text Box 9"/>
          <p:cNvSpPr txBox="1">
            <a:spLocks noChangeArrowheads="1"/>
          </p:cNvSpPr>
          <p:nvPr/>
        </p:nvSpPr>
        <p:spPr bwMode="auto">
          <a:xfrm>
            <a:off x="609600" y="2398713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>
                <a:latin typeface="Times New Roman" charset="0"/>
              </a:rPr>
              <a:t>object</a:t>
            </a:r>
            <a:r>
              <a:rPr kumimoji="0" lang="en-US" altLang="en-US" sz="2400" b="1">
                <a:latin typeface="Courier New" charset="0"/>
              </a:rPr>
              <a:t>.setLocation(</a:t>
            </a:r>
            <a:r>
              <a:rPr kumimoji="0" lang="en-US" altLang="en-US" sz="2400" i="1">
                <a:latin typeface="Times New Roman" charset="0"/>
              </a:rPr>
              <a:t>x</a:t>
            </a:r>
            <a:r>
              <a:rPr kumimoji="0" lang="en-US" altLang="en-US" sz="2400" b="1">
                <a:latin typeface="Courier New" charset="0"/>
              </a:rPr>
              <a:t>,</a:t>
            </a:r>
            <a:r>
              <a:rPr kumimoji="0" lang="en-US" altLang="en-US" sz="2400" b="1">
                <a:latin typeface="Times New Roman" charset="0"/>
              </a:rPr>
              <a:t> </a:t>
            </a:r>
            <a:r>
              <a:rPr kumimoji="0" lang="en-US" altLang="en-US" sz="2400" i="1">
                <a:latin typeface="Times New Roman" charset="0"/>
              </a:rPr>
              <a:t>y</a:t>
            </a:r>
            <a:r>
              <a:rPr kumimoji="0" lang="en-US" altLang="en-US" sz="2400" b="1">
                <a:latin typeface="Courier New" charset="0"/>
              </a:rPr>
              <a:t>)</a:t>
            </a:r>
          </a:p>
        </p:txBody>
      </p:sp>
      <p:sp>
        <p:nvSpPr>
          <p:cNvPr id="20488" name="Text Box 10"/>
          <p:cNvSpPr txBox="1">
            <a:spLocks noChangeArrowheads="1"/>
          </p:cNvSpPr>
          <p:nvPr/>
        </p:nvSpPr>
        <p:spPr bwMode="auto">
          <a:xfrm>
            <a:off x="914400" y="2692400"/>
            <a:ext cx="7620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Changes the location of the object to the point (</a:t>
            </a:r>
            <a:r>
              <a:rPr kumimoji="0" lang="en-US" altLang="en-US" sz="2000" i="1" dirty="0">
                <a:latin typeface="Times New Roman" charset="0"/>
              </a:rPr>
              <a:t>x</a:t>
            </a:r>
            <a:r>
              <a:rPr kumimoji="0" lang="en-US" altLang="en-US" sz="2000" dirty="0">
                <a:latin typeface="Times New Roman" charset="0"/>
              </a:rPr>
              <a:t>, </a:t>
            </a:r>
            <a:r>
              <a:rPr kumimoji="0" lang="en-US" altLang="en-US" sz="2000" i="1" dirty="0">
                <a:latin typeface="Times New Roman" charset="0"/>
              </a:rPr>
              <a:t>y</a:t>
            </a:r>
            <a:r>
              <a:rPr kumimoji="0" lang="en-US" altLang="en-US" sz="2000" dirty="0">
                <a:latin typeface="Times New Roman" charset="0"/>
              </a:rPr>
              <a:t>). </a:t>
            </a:r>
          </a:p>
        </p:txBody>
      </p:sp>
      <p:sp>
        <p:nvSpPr>
          <p:cNvPr id="20489" name="Rectangle 12"/>
          <p:cNvSpPr>
            <a:spLocks noChangeArrowheads="1"/>
          </p:cNvSpPr>
          <p:nvPr/>
        </p:nvSpPr>
        <p:spPr bwMode="auto">
          <a:xfrm>
            <a:off x="457200" y="3071813"/>
            <a:ext cx="8153400" cy="99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0490" name="Text Box 13"/>
          <p:cNvSpPr txBox="1">
            <a:spLocks noChangeArrowheads="1"/>
          </p:cNvSpPr>
          <p:nvPr/>
        </p:nvSpPr>
        <p:spPr bwMode="auto">
          <a:xfrm>
            <a:off x="609600" y="3059113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>
                <a:latin typeface="Times New Roman" charset="0"/>
              </a:rPr>
              <a:t>object</a:t>
            </a:r>
            <a:r>
              <a:rPr kumimoji="0" lang="en-US" altLang="en-US" sz="2400" b="1" dirty="0" err="1">
                <a:latin typeface="Courier New" charset="0"/>
              </a:rPr>
              <a:t>.move</a:t>
            </a:r>
            <a:r>
              <a:rPr kumimoji="0" lang="en-US" altLang="en-US" sz="2400" b="1" dirty="0">
                <a:latin typeface="Courier New" charset="0"/>
              </a:rPr>
              <a:t>(</a:t>
            </a:r>
            <a:r>
              <a:rPr kumimoji="0" lang="en-US" altLang="en-US" sz="2400" i="1" dirty="0">
                <a:latin typeface="Times New Roman" charset="0"/>
              </a:rPr>
              <a:t>dx</a:t>
            </a:r>
            <a:r>
              <a:rPr kumimoji="0" lang="en-US" altLang="en-US" sz="2400" b="1" dirty="0">
                <a:latin typeface="Courier New" charset="0"/>
              </a:rPr>
              <a:t>,</a:t>
            </a:r>
            <a:r>
              <a:rPr kumimoji="0" lang="en-US" altLang="en-US" sz="2400" b="1" dirty="0">
                <a:latin typeface="Times New Roman" charset="0"/>
              </a:rPr>
              <a:t> </a:t>
            </a:r>
            <a:r>
              <a:rPr kumimoji="0" lang="en-US" altLang="en-US" sz="2400" i="1" dirty="0" err="1">
                <a:latin typeface="Times New Roman" charset="0"/>
              </a:rPr>
              <a:t>dy</a:t>
            </a:r>
            <a:r>
              <a:rPr kumimoji="0" lang="en-US" altLang="en-US" sz="2400" b="1" dirty="0">
                <a:latin typeface="Courier New" charset="0"/>
              </a:rPr>
              <a:t>)</a:t>
            </a:r>
          </a:p>
        </p:txBody>
      </p:sp>
      <p:sp>
        <p:nvSpPr>
          <p:cNvPr id="20491" name="Text Box 14"/>
          <p:cNvSpPr txBox="1">
            <a:spLocks noChangeArrowheads="1"/>
          </p:cNvSpPr>
          <p:nvPr/>
        </p:nvSpPr>
        <p:spPr bwMode="auto">
          <a:xfrm>
            <a:off x="914400" y="3352800"/>
            <a:ext cx="7620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Moves the object on the screen by adding </a:t>
            </a:r>
            <a:r>
              <a:rPr kumimoji="0" lang="en-US" altLang="en-US" sz="2000" i="1" dirty="0">
                <a:latin typeface="Times New Roman" charset="0"/>
              </a:rPr>
              <a:t>dx</a:t>
            </a:r>
            <a:r>
              <a:rPr kumimoji="0" lang="en-US" altLang="en-US" sz="2000" dirty="0">
                <a:latin typeface="Times New Roman" charset="0"/>
              </a:rPr>
              <a:t> and </a:t>
            </a:r>
            <a:r>
              <a:rPr kumimoji="0" lang="en-US" altLang="en-US" sz="2000" i="1" dirty="0" err="1">
                <a:latin typeface="Times New Roman" charset="0"/>
              </a:rPr>
              <a:t>dy</a:t>
            </a:r>
            <a:r>
              <a:rPr kumimoji="0" lang="en-US" altLang="en-US" sz="2000" dirty="0">
                <a:latin typeface="Times New Roman" charset="0"/>
              </a:rPr>
              <a:t> to its current coordinates.</a:t>
            </a:r>
          </a:p>
        </p:txBody>
      </p:sp>
      <p:sp>
        <p:nvSpPr>
          <p:cNvPr id="20492" name="Text Box 15"/>
          <p:cNvSpPr txBox="1">
            <a:spLocks noChangeArrowheads="1"/>
          </p:cNvSpPr>
          <p:nvPr/>
        </p:nvSpPr>
        <p:spPr bwMode="auto">
          <a:xfrm>
            <a:off x="457200" y="1143000"/>
            <a:ext cx="8229600" cy="48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>
                <a:latin typeface="Times New Roman" charset="0"/>
              </a:rPr>
              <a:t>The following operations apply to all </a:t>
            </a:r>
            <a:r>
              <a:rPr kumimoji="0" lang="en-US" altLang="en-US" sz="2600" b="1">
                <a:latin typeface="Courier New" charset="0"/>
              </a:rPr>
              <a:t>GObject</a:t>
            </a:r>
            <a:r>
              <a:rPr kumimoji="0" lang="en-US" altLang="en-US" sz="2800">
                <a:latin typeface="Times New Roman" charset="0"/>
              </a:rPr>
              <a:t>s:  </a:t>
            </a:r>
          </a:p>
        </p:txBody>
      </p:sp>
      <p:sp>
        <p:nvSpPr>
          <p:cNvPr id="20497" name="Text Box 21"/>
          <p:cNvSpPr txBox="1">
            <a:spLocks noChangeArrowheads="1"/>
          </p:cNvSpPr>
          <p:nvPr/>
        </p:nvSpPr>
        <p:spPr bwMode="auto">
          <a:xfrm>
            <a:off x="0" y="6521450"/>
            <a:ext cx="49482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600" i="1">
                <a:latin typeface="Times New Roman" charset="0"/>
              </a:rPr>
              <a:t>Graphic courtesy of Eric Roberts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GObject</a:t>
            </a:r>
            <a:r>
              <a:rPr lang="en-US" dirty="0"/>
              <a:t> Methods</a:t>
            </a:r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457200" y="4038600"/>
            <a:ext cx="8153400" cy="8127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609600" y="4006057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>
                <a:latin typeface="Times New Roman" charset="0"/>
              </a:rPr>
              <a:t>object</a:t>
            </a:r>
            <a:r>
              <a:rPr kumimoji="0" lang="en-US" altLang="en-US" sz="2400" b="1" dirty="0" err="1">
                <a:latin typeface="Courier New" charset="0"/>
              </a:rPr>
              <a:t>.getWidth</a:t>
            </a:r>
            <a:r>
              <a:rPr kumimoji="0" lang="en-US" altLang="en-US" sz="2400" b="1" dirty="0">
                <a:latin typeface="Courier New" charset="0"/>
              </a:rPr>
              <a:t>()</a:t>
            </a:r>
          </a:p>
        </p:txBody>
      </p:sp>
      <p:sp>
        <p:nvSpPr>
          <p:cNvPr id="21" name="Text Box 14"/>
          <p:cNvSpPr txBox="1">
            <a:spLocks noChangeArrowheads="1"/>
          </p:cNvSpPr>
          <p:nvPr/>
        </p:nvSpPr>
        <p:spPr bwMode="auto">
          <a:xfrm>
            <a:off x="914400" y="4343400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Returns the width of </a:t>
            </a:r>
            <a:r>
              <a:rPr kumimoji="0" lang="en-US" altLang="en-US" sz="2000">
                <a:latin typeface="Times New Roman" charset="0"/>
              </a:rPr>
              <a:t>the object</a:t>
            </a:r>
            <a:endParaRPr kumimoji="0" lang="en-US" altLang="en-US" sz="2000" dirty="0">
              <a:latin typeface="Times New Roman" charset="0"/>
            </a:endParaRPr>
          </a:p>
        </p:txBody>
      </p:sp>
      <p:sp>
        <p:nvSpPr>
          <p:cNvPr id="22" name="Rectangle 12"/>
          <p:cNvSpPr>
            <a:spLocks noChangeArrowheads="1"/>
          </p:cNvSpPr>
          <p:nvPr/>
        </p:nvSpPr>
        <p:spPr bwMode="auto">
          <a:xfrm>
            <a:off x="457200" y="4851340"/>
            <a:ext cx="8153400" cy="8127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3" name="Text Box 13"/>
          <p:cNvSpPr txBox="1">
            <a:spLocks noChangeArrowheads="1"/>
          </p:cNvSpPr>
          <p:nvPr/>
        </p:nvSpPr>
        <p:spPr bwMode="auto">
          <a:xfrm>
            <a:off x="609600" y="4818797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>
                <a:latin typeface="Times New Roman" charset="0"/>
              </a:rPr>
              <a:t>object</a:t>
            </a:r>
            <a:r>
              <a:rPr kumimoji="0" lang="en-US" altLang="en-US" sz="2400" b="1" dirty="0" err="1">
                <a:latin typeface="Courier New" charset="0"/>
              </a:rPr>
              <a:t>.getHeight</a:t>
            </a:r>
            <a:r>
              <a:rPr kumimoji="0" lang="en-US" altLang="en-US" sz="2400" b="1" dirty="0">
                <a:latin typeface="Courier New" charset="0"/>
              </a:rPr>
              <a:t>()</a:t>
            </a:r>
          </a:p>
        </p:txBody>
      </p:sp>
      <p:sp>
        <p:nvSpPr>
          <p:cNvPr id="24" name="Text Box 14"/>
          <p:cNvSpPr txBox="1">
            <a:spLocks noChangeArrowheads="1"/>
          </p:cNvSpPr>
          <p:nvPr/>
        </p:nvSpPr>
        <p:spPr bwMode="auto">
          <a:xfrm>
            <a:off x="914400" y="5156140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Returns the height of the object</a:t>
            </a:r>
          </a:p>
        </p:txBody>
      </p:sp>
      <p:sp>
        <p:nvSpPr>
          <p:cNvPr id="25" name="Rectangle 12"/>
          <p:cNvSpPr>
            <a:spLocks noChangeArrowheads="1"/>
          </p:cNvSpPr>
          <p:nvPr/>
        </p:nvSpPr>
        <p:spPr bwMode="auto">
          <a:xfrm>
            <a:off x="457200" y="5667699"/>
            <a:ext cx="8153400" cy="63626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6" name="Text Box 14"/>
          <p:cNvSpPr txBox="1">
            <a:spLocks noChangeArrowheads="1"/>
          </p:cNvSpPr>
          <p:nvPr/>
        </p:nvSpPr>
        <p:spPr bwMode="auto">
          <a:xfrm>
            <a:off x="723900" y="5785776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a</a:t>
            </a:r>
            <a:r>
              <a:rPr kumimoji="0" lang="en-US" altLang="en-US" sz="2000">
                <a:latin typeface="Times New Roman" charset="0"/>
              </a:rPr>
              <a:t>nd </a:t>
            </a:r>
            <a:r>
              <a:rPr kumimoji="0" lang="en-US" altLang="en-US" sz="2000" dirty="0">
                <a:latin typeface="Times New Roman" charset="0"/>
              </a:rPr>
              <a:t>more</a:t>
            </a:r>
            <a:r>
              <a:rPr kumimoji="0" lang="mr-IN" altLang="en-US" sz="2000" dirty="0">
                <a:latin typeface="Times New Roman" charset="0"/>
              </a:rPr>
              <a:t>…</a:t>
            </a:r>
            <a:endParaRPr kumimoji="0" lang="en-US" altLang="en-US" sz="2000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597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GRect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>
                <a:latin typeface="Consolas" charset="0"/>
                <a:ea typeface="Consolas" charset="0"/>
                <a:cs typeface="Consolas" charset="0"/>
              </a:rPr>
              <a:t>x, y, width, height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>
                <a:ea typeface="Consolas" charset="0"/>
                <a:cs typeface="Consolas" charset="0"/>
              </a:rPr>
              <a:t>Creates a rectangle with the given width and height, whose upper-left corner is at (x, y)</a:t>
            </a:r>
          </a:p>
          <a:p>
            <a:pPr marL="344487" lvl="1" indent="0">
              <a:buNone/>
            </a:pPr>
            <a:endParaRPr lang="en-US" sz="1600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GRect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>
                <a:latin typeface="Consolas" charset="0"/>
                <a:ea typeface="Consolas" charset="0"/>
                <a:cs typeface="Consolas" charset="0"/>
              </a:rPr>
              <a:t>width, height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>
                <a:ea typeface="Consolas" charset="0"/>
                <a:cs typeface="Consolas" charset="0"/>
              </a:rPr>
              <a:t>Same as above, but defaults to (x, y) = (0, 0)</a:t>
            </a:r>
          </a:p>
          <a:p>
            <a:pPr marL="3175" indent="0">
              <a:buNone/>
            </a:pPr>
            <a:endParaRPr lang="en-US" sz="2800" dirty="0"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04" y="3980900"/>
            <a:ext cx="7327392" cy="287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69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GOval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>
                <a:latin typeface="Consolas" charset="0"/>
                <a:ea typeface="Consolas" charset="0"/>
                <a:cs typeface="Consolas" charset="0"/>
              </a:rPr>
              <a:t>x, y, width, height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>
                <a:ea typeface="Consolas" charset="0"/>
                <a:cs typeface="Consolas" charset="0"/>
              </a:rPr>
              <a:t>Creates an oval that fits inside a rectangle with the given width and height, and whose upper-left corner is at (x, y)</a:t>
            </a:r>
          </a:p>
          <a:p>
            <a:pPr marL="344487" lvl="1" indent="0">
              <a:buNone/>
            </a:pPr>
            <a:endParaRPr lang="en-US" sz="1600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GOval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>
                <a:latin typeface="Consolas" charset="0"/>
                <a:ea typeface="Consolas" charset="0"/>
                <a:cs typeface="Consolas" charset="0"/>
              </a:rPr>
              <a:t>width, height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>
                <a:ea typeface="Consolas" charset="0"/>
                <a:cs typeface="Consolas" charset="0"/>
              </a:rPr>
              <a:t>Same as above, but defaults to (x, y) = (0, 0)</a:t>
            </a:r>
          </a:p>
          <a:p>
            <a:pPr marL="3175" indent="0">
              <a:buNone/>
            </a:pPr>
            <a:endParaRPr lang="en-US" sz="2800" dirty="0"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7"/>
          <a:stretch/>
        </p:blipFill>
        <p:spPr>
          <a:xfrm>
            <a:off x="995889" y="3901440"/>
            <a:ext cx="7152222" cy="283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98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GRect</a:t>
            </a:r>
            <a:r>
              <a:rPr lang="en-US" dirty="0"/>
              <a:t> and </a:t>
            </a:r>
            <a:r>
              <a:rPr lang="en-US" dirty="0" err="1"/>
              <a:t>GOval</a:t>
            </a:r>
            <a:endParaRPr lang="en-US" dirty="0"/>
          </a:p>
        </p:txBody>
      </p:sp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457200" y="1524000"/>
            <a:ext cx="8229600" cy="490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dirty="0">
                <a:latin typeface="Times New Roman" charset="0"/>
              </a:rPr>
              <a:t>Methods shared by the </a:t>
            </a:r>
            <a:r>
              <a:rPr kumimoji="0" lang="en-US" altLang="en-US" sz="2800" b="1" dirty="0" err="1">
                <a:latin typeface="Courier New" charset="0"/>
              </a:rPr>
              <a:t>GRect</a:t>
            </a:r>
            <a:r>
              <a:rPr kumimoji="0" lang="en-US" altLang="en-US" sz="2800" dirty="0">
                <a:latin typeface="Times New Roman" charset="0"/>
              </a:rPr>
              <a:t> and </a:t>
            </a:r>
            <a:r>
              <a:rPr kumimoji="0" lang="en-US" altLang="en-US" sz="2800" b="1" dirty="0" err="1">
                <a:latin typeface="Courier New" charset="0"/>
              </a:rPr>
              <a:t>GOval</a:t>
            </a:r>
            <a:r>
              <a:rPr kumimoji="0" lang="en-US" altLang="en-US" sz="2800" dirty="0">
                <a:latin typeface="Times New Roman" charset="0"/>
              </a:rPr>
              <a:t> classes  </a:t>
            </a:r>
          </a:p>
        </p:txBody>
      </p:sp>
      <p:sp>
        <p:nvSpPr>
          <p:cNvPr id="5" name="Rectangle 15"/>
          <p:cNvSpPr>
            <a:spLocks noChangeArrowheads="1"/>
          </p:cNvSpPr>
          <p:nvPr/>
        </p:nvSpPr>
        <p:spPr bwMode="auto">
          <a:xfrm>
            <a:off x="457200" y="2057400"/>
            <a:ext cx="8153400" cy="1069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6" name="Text Box 16"/>
          <p:cNvSpPr txBox="1">
            <a:spLocks noChangeArrowheads="1"/>
          </p:cNvSpPr>
          <p:nvPr/>
        </p:nvSpPr>
        <p:spPr bwMode="auto">
          <a:xfrm>
            <a:off x="609600" y="2044700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>
                <a:latin typeface="Times New Roman" charset="0"/>
              </a:rPr>
              <a:t>object</a:t>
            </a:r>
            <a:r>
              <a:rPr kumimoji="0" lang="en-US" altLang="en-US" sz="2400" b="1">
                <a:latin typeface="Courier New" charset="0"/>
              </a:rPr>
              <a:t>.setFilled(</a:t>
            </a:r>
            <a:r>
              <a:rPr kumimoji="0" lang="en-US" altLang="en-US" sz="500" b="1">
                <a:latin typeface="Courier New" charset="0"/>
              </a:rPr>
              <a:t> </a:t>
            </a:r>
            <a:r>
              <a:rPr kumimoji="0" lang="en-US" altLang="en-US" sz="2400" i="1">
                <a:latin typeface="Times New Roman" charset="0"/>
              </a:rPr>
              <a:t>fill</a:t>
            </a:r>
            <a:r>
              <a:rPr kumimoji="0" lang="en-US" altLang="en-US" sz="2400" b="1">
                <a:latin typeface="Courier New" charset="0"/>
              </a:rPr>
              <a:t>)</a:t>
            </a: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914400" y="2338388"/>
            <a:ext cx="7620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>
                <a:latin typeface="Times New Roman" charset="0"/>
              </a:rPr>
              <a:t>If </a:t>
            </a:r>
            <a:r>
              <a:rPr kumimoji="0" lang="en-US" altLang="en-US" sz="2000" i="1">
                <a:latin typeface="Times New Roman" charset="0"/>
              </a:rPr>
              <a:t>fill</a:t>
            </a:r>
            <a:r>
              <a:rPr kumimoji="0" lang="en-US" altLang="en-US" sz="2000">
                <a:latin typeface="Times New Roman" charset="0"/>
              </a:rPr>
              <a:t> is </a:t>
            </a:r>
            <a:r>
              <a:rPr kumimoji="0" lang="en-US" altLang="en-US" sz="1800" b="1">
                <a:latin typeface="Courier New" charset="0"/>
              </a:rPr>
              <a:t>true</a:t>
            </a:r>
            <a:r>
              <a:rPr kumimoji="0" lang="en-US" altLang="en-US" sz="2000">
                <a:latin typeface="Times New Roman" charset="0"/>
              </a:rPr>
              <a:t>, fills in the interior of the object; if </a:t>
            </a:r>
            <a:r>
              <a:rPr kumimoji="0" lang="en-US" altLang="en-US" sz="1800" b="1">
                <a:latin typeface="Courier New" charset="0"/>
              </a:rPr>
              <a:t>false</a:t>
            </a:r>
            <a:r>
              <a:rPr kumimoji="0" lang="en-US" altLang="en-US" sz="2000">
                <a:latin typeface="Times New Roman" charset="0"/>
              </a:rPr>
              <a:t>, shows only the outline.</a:t>
            </a:r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auto">
          <a:xfrm>
            <a:off x="457200" y="3119438"/>
            <a:ext cx="8153400" cy="10715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609600" y="3106738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>
                <a:latin typeface="Times New Roman" charset="0"/>
              </a:rPr>
              <a:t>object</a:t>
            </a:r>
            <a:r>
              <a:rPr kumimoji="0" lang="en-US" altLang="en-US" sz="2400" b="1">
                <a:latin typeface="Courier New" charset="0"/>
              </a:rPr>
              <a:t>.setFillColor(</a:t>
            </a:r>
            <a:r>
              <a:rPr kumimoji="0" lang="en-US" altLang="en-US" sz="500" b="1">
                <a:latin typeface="Courier New" charset="0"/>
              </a:rPr>
              <a:t> </a:t>
            </a:r>
            <a:r>
              <a:rPr kumimoji="0" lang="en-US" altLang="en-US" sz="2400" i="1">
                <a:latin typeface="Times New Roman" charset="0"/>
              </a:rPr>
              <a:t>color</a:t>
            </a:r>
            <a:r>
              <a:rPr kumimoji="0" lang="en-US" altLang="en-US" sz="2400" b="1">
                <a:latin typeface="Courier New" charset="0"/>
              </a:rPr>
              <a:t>)</a:t>
            </a:r>
          </a:p>
        </p:txBody>
      </p:sp>
      <p:sp>
        <p:nvSpPr>
          <p:cNvPr id="10" name="Text Box 21"/>
          <p:cNvSpPr txBox="1">
            <a:spLocks noChangeArrowheads="1"/>
          </p:cNvSpPr>
          <p:nvPr/>
        </p:nvSpPr>
        <p:spPr bwMode="auto">
          <a:xfrm>
            <a:off x="914400" y="3400425"/>
            <a:ext cx="7620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Sets the color used to fill the interior, which can be different from the border.</a:t>
            </a:r>
          </a:p>
        </p:txBody>
      </p:sp>
      <p:sp>
        <p:nvSpPr>
          <p:cNvPr id="11" name="Rectangle 19"/>
          <p:cNvSpPr>
            <a:spLocks noChangeArrowheads="1"/>
          </p:cNvSpPr>
          <p:nvPr/>
        </p:nvSpPr>
        <p:spPr bwMode="auto">
          <a:xfrm>
            <a:off x="457200" y="4196716"/>
            <a:ext cx="8153400" cy="83248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/>
        </p:nvSpPr>
        <p:spPr bwMode="auto">
          <a:xfrm>
            <a:off x="609600" y="4184016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>
                <a:latin typeface="Times New Roman" charset="0"/>
              </a:rPr>
              <a:t>object</a:t>
            </a:r>
            <a:r>
              <a:rPr kumimoji="0" lang="en-US" altLang="en-US" sz="2400" b="1" dirty="0" err="1">
                <a:latin typeface="Courier New" charset="0"/>
              </a:rPr>
              <a:t>.setSize</a:t>
            </a:r>
            <a:r>
              <a:rPr kumimoji="0" lang="en-US" altLang="en-US" sz="2400" b="1" dirty="0">
                <a:latin typeface="Courier New" charset="0"/>
              </a:rPr>
              <a:t>(</a:t>
            </a:r>
            <a:r>
              <a:rPr kumimoji="0" lang="en-US" altLang="en-US" sz="500" b="1" dirty="0">
                <a:latin typeface="Courier New" charset="0"/>
              </a:rPr>
              <a:t> </a:t>
            </a:r>
            <a:r>
              <a:rPr kumimoji="0" lang="en-US" altLang="en-US" sz="2400" i="1" dirty="0">
                <a:latin typeface="Times New Roman" charset="0"/>
              </a:rPr>
              <a:t>width, height</a:t>
            </a:r>
            <a:r>
              <a:rPr kumimoji="0" lang="en-US" altLang="en-US" sz="2400" b="1" dirty="0">
                <a:latin typeface="Courier New" charset="0"/>
              </a:rPr>
              <a:t>)</a:t>
            </a:r>
          </a:p>
        </p:txBody>
      </p:sp>
      <p:sp>
        <p:nvSpPr>
          <p:cNvPr id="13" name="Text Box 21"/>
          <p:cNvSpPr txBox="1">
            <a:spLocks noChangeArrowheads="1"/>
          </p:cNvSpPr>
          <p:nvPr/>
        </p:nvSpPr>
        <p:spPr bwMode="auto">
          <a:xfrm>
            <a:off x="914400" y="4477703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Sets the object’s size to be the given width and height</a:t>
            </a:r>
          </a:p>
        </p:txBody>
      </p:sp>
    </p:spTree>
    <p:extLst>
      <p:ext uri="{BB962C8B-B14F-4D97-AF65-F5344CB8AC3E}">
        <p14:creationId xmlns:p14="http://schemas.microsoft.com/office/powerpoint/2010/main" val="1812663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GLine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>
                <a:latin typeface="Consolas" charset="0"/>
                <a:ea typeface="Consolas" charset="0"/>
                <a:cs typeface="Consolas" charset="0"/>
              </a:rPr>
              <a:t>x0, y0, x1, y1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>
                <a:ea typeface="Consolas" charset="0"/>
                <a:cs typeface="Consolas" charset="0"/>
              </a:rPr>
              <a:t>Creates a line extending from (x0, y0) to (x1, y1)</a:t>
            </a:r>
          </a:p>
          <a:p>
            <a:pPr marL="344487" lvl="1" indent="0">
              <a:buNone/>
            </a:pPr>
            <a:endParaRPr lang="en-US" sz="1600" dirty="0">
              <a:ea typeface="Consolas" charset="0"/>
              <a:cs typeface="Consolas" charset="0"/>
            </a:endParaRPr>
          </a:p>
          <a:p>
            <a:pPr marL="3175" indent="0">
              <a:buNone/>
            </a:pPr>
            <a:endParaRPr lang="en-US" sz="2800" dirty="0"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1354"/>
            <a:ext cx="9144000" cy="380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7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GLabel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GLabel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>
                <a:latin typeface="Consolas" charset="0"/>
                <a:ea typeface="Consolas" charset="0"/>
                <a:cs typeface="Consolas" charset="0"/>
              </a:rPr>
              <a:t>“your text here”, x, y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>
                <a:ea typeface="Consolas" charset="0"/>
                <a:cs typeface="Consolas" charset="0"/>
              </a:rPr>
              <a:t>Creates a label with the given text, whose </a:t>
            </a:r>
            <a:r>
              <a:rPr lang="en-US" sz="2600" b="1" i="1" dirty="0">
                <a:ea typeface="Consolas" charset="0"/>
                <a:cs typeface="Consolas" charset="0"/>
              </a:rPr>
              <a:t>baseline</a:t>
            </a:r>
            <a:r>
              <a:rPr lang="en-US" sz="2600" dirty="0">
                <a:ea typeface="Consolas" charset="0"/>
                <a:cs typeface="Consolas" charset="0"/>
              </a:rPr>
              <a:t> starts at (x, y).  NOT positioned according to the top-left corner!</a:t>
            </a:r>
          </a:p>
          <a:p>
            <a:pPr marL="344487" lvl="1" indent="0">
              <a:buNone/>
            </a:pPr>
            <a:endParaRPr lang="en-US" sz="1600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GLabel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>
                <a:latin typeface="Consolas" charset="0"/>
                <a:ea typeface="Consolas" charset="0"/>
                <a:cs typeface="Consolas" charset="0"/>
              </a:rPr>
              <a:t>“your text here”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>
                <a:ea typeface="Consolas" charset="0"/>
                <a:cs typeface="Consolas" charset="0"/>
              </a:rPr>
              <a:t>Same as above, but defaults to (x, y) = (0, 0)</a:t>
            </a:r>
          </a:p>
          <a:p>
            <a:pPr marL="3175" indent="0">
              <a:buNone/>
            </a:pPr>
            <a:endParaRPr lang="en-US" sz="2800" dirty="0"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952062"/>
            <a:ext cx="5798820" cy="26925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CAF9C5-F675-5644-A665-74C5F35D4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4" y="0"/>
            <a:ext cx="9124106" cy="687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635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-228600"/>
            <a:ext cx="9989855" cy="7391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2689" y="5134467"/>
            <a:ext cx="1544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Graphics</a:t>
            </a:r>
          </a:p>
          <a:p>
            <a:r>
              <a:rPr lang="en-US" dirty="0">
                <a:latin typeface="Chalkboard"/>
                <a:cs typeface="Chalkboard"/>
              </a:rPr>
              <a:t>Programs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11034" y="4793926"/>
            <a:ext cx="1529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Animation</a:t>
            </a:r>
          </a:p>
        </p:txBody>
      </p:sp>
      <p:sp>
        <p:nvSpPr>
          <p:cNvPr id="18" name="TextBox 17"/>
          <p:cNvSpPr txBox="1"/>
          <p:nvPr/>
        </p:nvSpPr>
        <p:spPr>
          <a:xfrm rot="21275596">
            <a:off x="4783299" y="4230050"/>
            <a:ext cx="1075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Events</a:t>
            </a:r>
          </a:p>
        </p:txBody>
      </p:sp>
      <p:sp>
        <p:nvSpPr>
          <p:cNvPr id="19" name="TextBox 18"/>
          <p:cNvSpPr txBox="1"/>
          <p:nvPr/>
        </p:nvSpPr>
        <p:spPr>
          <a:xfrm rot="186046">
            <a:off x="5607034" y="3166095"/>
            <a:ext cx="143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halkboard"/>
                <a:cs typeface="Chalkboard"/>
              </a:rPr>
              <a:t>Memory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39190" y="775547"/>
            <a:ext cx="1429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halkboard"/>
                <a:cs typeface="Chalkboard"/>
              </a:rPr>
              <a:t>HW4:</a:t>
            </a:r>
          </a:p>
          <a:p>
            <a:pPr algn="ctr"/>
            <a:r>
              <a:rPr lang="en-US" sz="2400" dirty="0">
                <a:latin typeface="Chalkboard"/>
                <a:cs typeface="Chalkboard"/>
              </a:rPr>
              <a:t>Breakout</a:t>
            </a:r>
          </a:p>
        </p:txBody>
      </p:sp>
      <p:sp>
        <p:nvSpPr>
          <p:cNvPr id="21" name="TextBox 20"/>
          <p:cNvSpPr txBox="1"/>
          <p:nvPr/>
        </p:nvSpPr>
        <p:spPr>
          <a:xfrm rot="20058668">
            <a:off x="2281753" y="3277593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The River of Java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1477261"/>
            <a:ext cx="1288642" cy="202129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659505"/>
            <a:ext cx="1288642" cy="202129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191046"/>
            <a:ext cx="1288642" cy="20212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202" y="4337660"/>
            <a:ext cx="726721" cy="86852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5947" y="3854847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 are here</a:t>
            </a:r>
          </a:p>
        </p:txBody>
      </p:sp>
    </p:spTree>
    <p:extLst>
      <p:ext uri="{BB962C8B-B14F-4D97-AF65-F5344CB8AC3E}">
        <p14:creationId xmlns:p14="http://schemas.microsoft.com/office/powerpoint/2010/main" val="1414440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3" name="Group 8"/>
          <p:cNvGrpSpPr>
            <a:grpSpLocks/>
          </p:cNvGrpSpPr>
          <p:nvPr/>
        </p:nvGrpSpPr>
        <p:grpSpPr bwMode="auto">
          <a:xfrm>
            <a:off x="373281" y="1294594"/>
            <a:ext cx="8372580" cy="2820206"/>
            <a:chOff x="236" y="587"/>
            <a:chExt cx="5188" cy="1573"/>
          </a:xfrm>
        </p:grpSpPr>
        <p:sp>
          <p:nvSpPr>
            <p:cNvPr id="22539" name="Text Box 9"/>
            <p:cNvSpPr txBox="1">
              <a:spLocks noChangeArrowheads="1"/>
            </p:cNvSpPr>
            <p:nvPr/>
          </p:nvSpPr>
          <p:spPr bwMode="auto">
            <a:xfrm>
              <a:off x="236" y="587"/>
              <a:ext cx="5184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just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800">
                  <a:latin typeface="Times New Roman" charset="0"/>
                </a:rPr>
                <a:t>Methods specific to the </a:t>
              </a:r>
              <a:r>
                <a:rPr kumimoji="0" lang="en-US" altLang="en-US" sz="2800" b="1" dirty="0" err="1">
                  <a:latin typeface="Courier New" charset="0"/>
                </a:rPr>
                <a:t>GLabel</a:t>
              </a:r>
              <a:r>
                <a:rPr kumimoji="0" lang="en-US" altLang="en-US" sz="2800" dirty="0">
                  <a:latin typeface="Times New Roman" charset="0"/>
                </a:rPr>
                <a:t> class  </a:t>
              </a:r>
            </a:p>
          </p:txBody>
        </p:sp>
        <p:grpSp>
          <p:nvGrpSpPr>
            <p:cNvPr id="22540" name="Group 10"/>
            <p:cNvGrpSpPr>
              <a:grpSpLocks/>
            </p:cNvGrpSpPr>
            <p:nvPr/>
          </p:nvGrpSpPr>
          <p:grpSpPr bwMode="auto">
            <a:xfrm>
              <a:off x="288" y="1735"/>
              <a:ext cx="5136" cy="425"/>
              <a:chOff x="288" y="1511"/>
              <a:chExt cx="5136" cy="425"/>
            </a:xfrm>
          </p:grpSpPr>
          <p:sp>
            <p:nvSpPr>
              <p:cNvPr id="22541" name="Rectangle 11"/>
              <p:cNvSpPr>
                <a:spLocks noChangeArrowheads="1"/>
              </p:cNvSpPr>
              <p:nvPr/>
            </p:nvSpPr>
            <p:spPr bwMode="auto">
              <a:xfrm>
                <a:off x="288" y="1519"/>
                <a:ext cx="5136" cy="41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Monotype Sorts" charset="2"/>
                  <a:buChar char="u"/>
                  <a:defRPr kumimoji="1" sz="2700">
                    <a:solidFill>
                      <a:schemeClr val="tx1"/>
                    </a:solidFill>
                    <a:latin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charset="2"/>
                  <a:defRPr kumimoji="1" sz="2000">
                    <a:solidFill>
                      <a:schemeClr val="tx1"/>
                    </a:solidFill>
                    <a:latin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charset="2"/>
                  <a:buChar char="F"/>
                  <a:defRPr kumimoji="1">
                    <a:solidFill>
                      <a:schemeClr val="tx1"/>
                    </a:solidFill>
                    <a:latin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>
                    <a:solidFill>
                      <a:schemeClr val="tx1"/>
                    </a:solidFill>
                    <a:latin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 sz="1800" b="1">
                  <a:latin typeface="Courier New" charset="0"/>
                </a:endParaRPr>
              </a:p>
            </p:txBody>
          </p:sp>
          <p:sp>
            <p:nvSpPr>
              <p:cNvPr id="22542" name="Text Box 12"/>
              <p:cNvSpPr txBox="1">
                <a:spLocks noChangeArrowheads="1"/>
              </p:cNvSpPr>
              <p:nvPr/>
            </p:nvSpPr>
            <p:spPr bwMode="auto">
              <a:xfrm>
                <a:off x="384" y="1511"/>
                <a:ext cx="4944" cy="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Monotype Sorts" charset="2"/>
                  <a:buChar char="u"/>
                  <a:defRPr kumimoji="1" sz="2700">
                    <a:solidFill>
                      <a:schemeClr val="tx1"/>
                    </a:solidFill>
                    <a:latin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charset="2"/>
                  <a:defRPr kumimoji="1" sz="2000">
                    <a:solidFill>
                      <a:schemeClr val="tx1"/>
                    </a:solidFill>
                    <a:latin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charset="2"/>
                  <a:buChar char="F"/>
                  <a:defRPr kumimoji="1">
                    <a:solidFill>
                      <a:schemeClr val="tx1"/>
                    </a:solidFill>
                    <a:latin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>
                    <a:solidFill>
                      <a:schemeClr val="tx1"/>
                    </a:solidFill>
                    <a:latin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en-US" sz="2400" i="1" dirty="0" err="1">
                    <a:latin typeface="Times New Roman" charset="0"/>
                  </a:rPr>
                  <a:t>label</a:t>
                </a:r>
                <a:r>
                  <a:rPr kumimoji="0" lang="en-US" altLang="en-US" sz="2400" b="1" dirty="0" err="1">
                    <a:latin typeface="Courier New" charset="0"/>
                  </a:rPr>
                  <a:t>.setFont</a:t>
                </a:r>
                <a:r>
                  <a:rPr kumimoji="0" lang="en-US" altLang="en-US" sz="2400" b="1" dirty="0">
                    <a:latin typeface="Courier New" charset="0"/>
                  </a:rPr>
                  <a:t>(</a:t>
                </a:r>
                <a:r>
                  <a:rPr kumimoji="0" lang="en-US" altLang="en-US" sz="500" b="1" dirty="0">
                    <a:latin typeface="Courier New" charset="0"/>
                  </a:rPr>
                  <a:t> </a:t>
                </a:r>
                <a:r>
                  <a:rPr kumimoji="0" lang="en-US" altLang="en-US" sz="2400" i="1" dirty="0">
                    <a:latin typeface="Times New Roman" charset="0"/>
                  </a:rPr>
                  <a:t>font</a:t>
                </a:r>
                <a:r>
                  <a:rPr kumimoji="0" lang="en-US" altLang="en-US" sz="2400" b="1" dirty="0">
                    <a:latin typeface="Courier New" charset="0"/>
                  </a:rPr>
                  <a:t>)</a:t>
                </a:r>
              </a:p>
            </p:txBody>
          </p:sp>
          <p:sp>
            <p:nvSpPr>
              <p:cNvPr id="22543" name="Text Box 13"/>
              <p:cNvSpPr txBox="1">
                <a:spLocks noChangeArrowheads="1"/>
              </p:cNvSpPr>
              <p:nvPr/>
            </p:nvSpPr>
            <p:spPr bwMode="auto">
              <a:xfrm>
                <a:off x="576" y="1696"/>
                <a:ext cx="4800" cy="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Monotype Sorts" charset="2"/>
                  <a:buChar char="u"/>
                  <a:defRPr kumimoji="1" sz="2700">
                    <a:solidFill>
                      <a:schemeClr val="tx1"/>
                    </a:solidFill>
                    <a:latin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charset="2"/>
                  <a:defRPr kumimoji="1" sz="2000">
                    <a:solidFill>
                      <a:schemeClr val="tx1"/>
                    </a:solidFill>
                    <a:latin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charset="2"/>
                  <a:buChar char="F"/>
                  <a:defRPr kumimoji="1">
                    <a:solidFill>
                      <a:schemeClr val="tx1"/>
                    </a:solidFill>
                    <a:latin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>
                    <a:solidFill>
                      <a:schemeClr val="tx1"/>
                    </a:solidFill>
                    <a:latin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en-US" sz="2000">
                    <a:latin typeface="Times New Roman" charset="0"/>
                  </a:rPr>
                  <a:t>Sets the font used to display the label as specified by the font string.</a:t>
                </a:r>
              </a:p>
            </p:txBody>
          </p:sp>
        </p:grpSp>
      </p:grpSp>
      <p:sp>
        <p:nvSpPr>
          <p:cNvPr id="22534" name="Text Box 15"/>
          <p:cNvSpPr txBox="1">
            <a:spLocks noChangeArrowheads="1"/>
          </p:cNvSpPr>
          <p:nvPr/>
        </p:nvSpPr>
        <p:spPr bwMode="auto">
          <a:xfrm>
            <a:off x="438150" y="4114800"/>
            <a:ext cx="8229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dirty="0">
                <a:latin typeface="Times New Roman" charset="0"/>
              </a:rPr>
              <a:t>The font is typically specified as a string in the form  </a:t>
            </a:r>
          </a:p>
        </p:txBody>
      </p:sp>
      <p:sp>
        <p:nvSpPr>
          <p:cNvPr id="22535" name="Rectangle 16"/>
          <p:cNvSpPr>
            <a:spLocks noChangeArrowheads="1"/>
          </p:cNvSpPr>
          <p:nvPr/>
        </p:nvSpPr>
        <p:spPr bwMode="auto">
          <a:xfrm>
            <a:off x="3016250" y="4618037"/>
            <a:ext cx="3602038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2400">
              <a:latin typeface="Times New Roman" charset="0"/>
            </a:endParaRPr>
          </a:p>
        </p:txBody>
      </p:sp>
      <p:sp>
        <p:nvSpPr>
          <p:cNvPr id="22536" name="Text Box 17"/>
          <p:cNvSpPr txBox="1">
            <a:spLocks noChangeArrowheads="1"/>
          </p:cNvSpPr>
          <p:nvPr/>
        </p:nvSpPr>
        <p:spPr bwMode="auto">
          <a:xfrm>
            <a:off x="3200400" y="4783137"/>
            <a:ext cx="3155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b="1">
                <a:latin typeface="Courier New" charset="0"/>
              </a:rPr>
              <a:t>"</a:t>
            </a:r>
            <a:r>
              <a:rPr kumimoji="0" lang="en-US" altLang="en-US" sz="2400" i="1">
                <a:latin typeface="Times New Roman" charset="0"/>
              </a:rPr>
              <a:t>family</a:t>
            </a:r>
            <a:r>
              <a:rPr kumimoji="0" lang="en-US" altLang="en-US" sz="2400" b="1">
                <a:latin typeface="Courier New" charset="0"/>
              </a:rPr>
              <a:t>-</a:t>
            </a:r>
            <a:r>
              <a:rPr kumimoji="0" lang="en-US" altLang="en-US" sz="2400" i="1">
                <a:latin typeface="Times New Roman" charset="0"/>
              </a:rPr>
              <a:t>style</a:t>
            </a:r>
            <a:r>
              <a:rPr kumimoji="0" lang="en-US" altLang="en-US" sz="2400" b="1">
                <a:latin typeface="Courier New" charset="0"/>
              </a:rPr>
              <a:t>-</a:t>
            </a:r>
            <a:r>
              <a:rPr kumimoji="0" lang="en-US" altLang="en-US" sz="2400" i="1">
                <a:latin typeface="Times New Roman" charset="0"/>
              </a:rPr>
              <a:t>size</a:t>
            </a:r>
            <a:r>
              <a:rPr kumimoji="0" lang="en-US" altLang="en-US" sz="2400" b="1">
                <a:latin typeface="Courier New" charset="0"/>
              </a:rPr>
              <a:t>"</a:t>
            </a:r>
            <a:endParaRPr kumimoji="0" lang="en-US" altLang="en-US" sz="2600" b="1">
              <a:latin typeface="Courier New" charset="0"/>
            </a:endParaRPr>
          </a:p>
        </p:txBody>
      </p:sp>
      <p:sp>
        <p:nvSpPr>
          <p:cNvPr id="22537" name="Text Box 18"/>
          <p:cNvSpPr txBox="1">
            <a:spLocks noChangeArrowheads="1"/>
          </p:cNvSpPr>
          <p:nvPr/>
        </p:nvSpPr>
        <p:spPr bwMode="auto">
          <a:xfrm>
            <a:off x="457200" y="5405437"/>
            <a:ext cx="822960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i="1" dirty="0">
                <a:latin typeface="Times New Roman" charset="0"/>
              </a:rPr>
              <a:t>family</a:t>
            </a:r>
            <a:r>
              <a:rPr kumimoji="0" lang="en-US" altLang="en-US" sz="2800" dirty="0">
                <a:latin typeface="Times New Roman" charset="0"/>
              </a:rPr>
              <a:t> is the name of a font family (e.g. “</a:t>
            </a:r>
            <a:r>
              <a:rPr kumimoji="0" lang="en-US" altLang="en-US" sz="2800" err="1">
                <a:latin typeface="Times New Roman" charset="0"/>
              </a:rPr>
              <a:t>SansSerif</a:t>
            </a:r>
            <a:r>
              <a:rPr kumimoji="0" lang="en-US" altLang="en-US" sz="2800">
                <a:latin typeface="Times New Roman" charset="0"/>
              </a:rPr>
              <a:t>”)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i="1" dirty="0">
                <a:latin typeface="Times New Roman" charset="0"/>
              </a:rPr>
              <a:t>style</a:t>
            </a:r>
            <a:r>
              <a:rPr kumimoji="0" lang="en-US" altLang="en-US" sz="2800" dirty="0">
                <a:latin typeface="Times New Roman" charset="0"/>
              </a:rPr>
              <a:t> is either </a:t>
            </a:r>
            <a:r>
              <a:rPr kumimoji="0" lang="en-US" altLang="en-US" sz="2600" b="1" dirty="0">
                <a:latin typeface="Courier New" charset="0"/>
              </a:rPr>
              <a:t>PLAIN</a:t>
            </a:r>
            <a:r>
              <a:rPr kumimoji="0" lang="en-US" altLang="en-US" sz="2800" dirty="0">
                <a:latin typeface="Times New Roman" charset="0"/>
              </a:rPr>
              <a:t>, </a:t>
            </a:r>
            <a:r>
              <a:rPr kumimoji="0" lang="en-US" altLang="en-US" sz="2600" b="1" dirty="0">
                <a:latin typeface="Courier New" charset="0"/>
              </a:rPr>
              <a:t>BOLD</a:t>
            </a:r>
            <a:r>
              <a:rPr kumimoji="0" lang="en-US" altLang="en-US" sz="2800" dirty="0">
                <a:latin typeface="Times New Roman" charset="0"/>
              </a:rPr>
              <a:t>, </a:t>
            </a:r>
            <a:r>
              <a:rPr kumimoji="0" lang="en-US" altLang="en-US" sz="2600" b="1" dirty="0">
                <a:latin typeface="Courier New" charset="0"/>
              </a:rPr>
              <a:t>ITALIC</a:t>
            </a:r>
            <a:r>
              <a:rPr kumimoji="0" lang="en-US" altLang="en-US" sz="2800" dirty="0">
                <a:latin typeface="Times New Roman" charset="0"/>
              </a:rPr>
              <a:t>, or </a:t>
            </a:r>
            <a:r>
              <a:rPr kumimoji="0" lang="en-US" altLang="en-US" sz="2600" b="1" dirty="0">
                <a:latin typeface="Courier New" charset="0"/>
              </a:rPr>
              <a:t>BOLDITALIC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i="1" dirty="0">
                <a:latin typeface="Times New Roman" charset="0"/>
              </a:rPr>
              <a:t>size</a:t>
            </a:r>
            <a:r>
              <a:rPr kumimoji="0" lang="en-US" altLang="en-US" sz="2800" dirty="0">
                <a:latin typeface="Times New Roman" charset="0"/>
              </a:rPr>
              <a:t> is an integer indicating the point size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GLabel</a:t>
            </a:r>
            <a:r>
              <a:rPr lang="en-US" dirty="0"/>
              <a:t> Methods</a:t>
            </a:r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456553" y="2619040"/>
            <a:ext cx="8288661" cy="7476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2" name="Text Box 12"/>
          <p:cNvSpPr txBox="1">
            <a:spLocks noChangeArrowheads="1"/>
          </p:cNvSpPr>
          <p:nvPr/>
        </p:nvSpPr>
        <p:spPr bwMode="auto">
          <a:xfrm>
            <a:off x="611481" y="2604697"/>
            <a:ext cx="7978805" cy="460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>
                <a:latin typeface="Times New Roman" charset="0"/>
              </a:rPr>
              <a:t>label</a:t>
            </a:r>
            <a:r>
              <a:rPr kumimoji="0" lang="en-US" altLang="en-US" sz="2400" b="1" dirty="0" err="1">
                <a:latin typeface="Courier New" charset="0"/>
              </a:rPr>
              <a:t>.getAscent</a:t>
            </a:r>
            <a:r>
              <a:rPr kumimoji="0" lang="en-US" altLang="en-US" sz="2400" b="1" dirty="0">
                <a:latin typeface="Courier New" charset="0"/>
              </a:rPr>
              <a:t>()</a:t>
            </a:r>
          </a:p>
        </p:txBody>
      </p:sp>
      <p:sp>
        <p:nvSpPr>
          <p:cNvPr id="23" name="Text Box 13"/>
          <p:cNvSpPr txBox="1">
            <a:spLocks noChangeArrowheads="1"/>
          </p:cNvSpPr>
          <p:nvPr/>
        </p:nvSpPr>
        <p:spPr bwMode="auto">
          <a:xfrm>
            <a:off x="921338" y="2936381"/>
            <a:ext cx="7746412" cy="39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Returns the height of the label above its baseline.</a:t>
            </a:r>
          </a:p>
        </p:txBody>
      </p:sp>
      <p:sp>
        <p:nvSpPr>
          <p:cNvPr id="27" name="Rectangle 11"/>
          <p:cNvSpPr>
            <a:spLocks noChangeArrowheads="1"/>
          </p:cNvSpPr>
          <p:nvPr/>
        </p:nvSpPr>
        <p:spPr bwMode="auto">
          <a:xfrm>
            <a:off x="456553" y="1869942"/>
            <a:ext cx="8288661" cy="7476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8" name="Text Box 12"/>
          <p:cNvSpPr txBox="1">
            <a:spLocks noChangeArrowheads="1"/>
          </p:cNvSpPr>
          <p:nvPr/>
        </p:nvSpPr>
        <p:spPr bwMode="auto">
          <a:xfrm>
            <a:off x="611481" y="1855599"/>
            <a:ext cx="7978805" cy="460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>
                <a:latin typeface="Times New Roman" charset="0"/>
              </a:rPr>
              <a:t>label</a:t>
            </a:r>
            <a:r>
              <a:rPr kumimoji="0" lang="en-US" altLang="en-US" sz="2400" b="1" dirty="0" err="1">
                <a:latin typeface="Courier New" charset="0"/>
              </a:rPr>
              <a:t>.getDescent</a:t>
            </a:r>
            <a:r>
              <a:rPr kumimoji="0" lang="en-US" altLang="en-US" sz="2400" b="1" dirty="0">
                <a:latin typeface="Courier New" charset="0"/>
              </a:rPr>
              <a:t>()</a:t>
            </a:r>
          </a:p>
        </p:txBody>
      </p:sp>
      <p:sp>
        <p:nvSpPr>
          <p:cNvPr id="29" name="Text Box 13"/>
          <p:cNvSpPr txBox="1">
            <a:spLocks noChangeArrowheads="1"/>
          </p:cNvSpPr>
          <p:nvPr/>
        </p:nvSpPr>
        <p:spPr bwMode="auto">
          <a:xfrm>
            <a:off x="921338" y="2187283"/>
            <a:ext cx="7746412" cy="39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Returns the height of the label below its baseline.</a:t>
            </a:r>
          </a:p>
        </p:txBody>
      </p:sp>
    </p:spTree>
    <p:extLst>
      <p:ext uri="{BB962C8B-B14F-4D97-AF65-F5344CB8AC3E}">
        <p14:creationId xmlns:p14="http://schemas.microsoft.com/office/powerpoint/2010/main" val="1614938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>
                <a:latin typeface="Consolas" charset="0"/>
                <a:ea typeface="Consolas" charset="0"/>
                <a:cs typeface="Consolas" charset="0"/>
              </a:rPr>
              <a:t>“your filename here”, x, y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>
                <a:ea typeface="Consolas" charset="0"/>
                <a:cs typeface="Consolas" charset="0"/>
              </a:rPr>
              <a:t>Creates a an image displaying the given file, whose upper-left corner is at (x, y)</a:t>
            </a:r>
          </a:p>
          <a:p>
            <a:pPr marL="344487" lvl="1" indent="0">
              <a:buNone/>
            </a:pPr>
            <a:endParaRPr lang="en-US" sz="1600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>
                <a:latin typeface="Consolas" charset="0"/>
                <a:ea typeface="Consolas" charset="0"/>
                <a:cs typeface="Consolas" charset="0"/>
              </a:rPr>
              <a:t>“your filename here”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>
                <a:ea typeface="Consolas" charset="0"/>
                <a:cs typeface="Consolas" charset="0"/>
              </a:rPr>
              <a:t>Same as above, but defaults to (x, y) = (0, 0)</a:t>
            </a:r>
          </a:p>
          <a:p>
            <a:pPr marL="3175" indent="0">
              <a:buNone/>
            </a:pPr>
            <a:endParaRPr lang="en-US" sz="2800" dirty="0"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04" y="3980900"/>
            <a:ext cx="7327392" cy="2877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10000" y="6324600"/>
            <a:ext cx="3733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EEBDB3-7D18-1143-BC57-088553EAA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886" y="4999037"/>
            <a:ext cx="2133600" cy="147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36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GImage</a:t>
            </a:r>
            <a:r>
              <a:rPr lang="en-US" dirty="0"/>
              <a:t> Methods</a:t>
            </a:r>
          </a:p>
        </p:txBody>
      </p:sp>
      <p:sp>
        <p:nvSpPr>
          <p:cNvPr id="11" name="Rectangle 19"/>
          <p:cNvSpPr>
            <a:spLocks noChangeArrowheads="1"/>
          </p:cNvSpPr>
          <p:nvPr/>
        </p:nvSpPr>
        <p:spPr bwMode="auto">
          <a:xfrm>
            <a:off x="448056" y="1441736"/>
            <a:ext cx="8153400" cy="9157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/>
        </p:nvSpPr>
        <p:spPr bwMode="auto">
          <a:xfrm>
            <a:off x="600456" y="1447800"/>
            <a:ext cx="7848600" cy="502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>
                <a:latin typeface="Times New Roman" charset="0"/>
              </a:rPr>
              <a:t>object</a:t>
            </a:r>
            <a:r>
              <a:rPr kumimoji="0" lang="en-US" altLang="en-US" sz="2400" b="1" dirty="0" err="1">
                <a:latin typeface="Courier New" charset="0"/>
              </a:rPr>
              <a:t>.setSize</a:t>
            </a:r>
            <a:r>
              <a:rPr kumimoji="0" lang="en-US" altLang="en-US" sz="2400" b="1" dirty="0">
                <a:latin typeface="Courier New" charset="0"/>
              </a:rPr>
              <a:t>(</a:t>
            </a:r>
            <a:r>
              <a:rPr kumimoji="0" lang="en-US" altLang="en-US" sz="500" b="1" dirty="0">
                <a:latin typeface="Courier New" charset="0"/>
              </a:rPr>
              <a:t> </a:t>
            </a:r>
            <a:r>
              <a:rPr kumimoji="0" lang="en-US" altLang="en-US" sz="2400" i="1" dirty="0">
                <a:latin typeface="Times New Roman" charset="0"/>
              </a:rPr>
              <a:t>width, height</a:t>
            </a:r>
            <a:r>
              <a:rPr kumimoji="0" lang="en-US" altLang="en-US" sz="2400" b="1" dirty="0">
                <a:latin typeface="Courier New" charset="0"/>
              </a:rPr>
              <a:t>)</a:t>
            </a:r>
          </a:p>
        </p:txBody>
      </p:sp>
      <p:sp>
        <p:nvSpPr>
          <p:cNvPr id="13" name="Text Box 21"/>
          <p:cNvSpPr txBox="1">
            <a:spLocks noChangeArrowheads="1"/>
          </p:cNvSpPr>
          <p:nvPr/>
        </p:nvSpPr>
        <p:spPr bwMode="auto">
          <a:xfrm>
            <a:off x="905256" y="1744342"/>
            <a:ext cx="7620000" cy="440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Sets the object’s size to be the given width and height</a:t>
            </a:r>
          </a:p>
        </p:txBody>
      </p:sp>
    </p:spTree>
    <p:extLst>
      <p:ext uri="{BB962C8B-B14F-4D97-AF65-F5344CB8AC3E}">
        <p14:creationId xmlns:p14="http://schemas.microsoft.com/office/powerpoint/2010/main" val="443552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err="1"/>
              <a:t>GraphicsProgram</a:t>
            </a:r>
            <a:r>
              <a:rPr lang="en-US" altLang="x-none" dirty="0"/>
              <a:t> Methods</a:t>
            </a:r>
          </a:p>
        </p:txBody>
      </p:sp>
      <p:sp>
        <p:nvSpPr>
          <p:cNvPr id="1236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 err="1">
                <a:latin typeface="Consolas" charset="0"/>
              </a:rPr>
              <a:t>GraphicsProgram</a:t>
            </a:r>
            <a:r>
              <a:rPr lang="en-US" altLang="x-none" dirty="0"/>
              <a:t>  contains these useful methods:</a:t>
            </a:r>
          </a:p>
        </p:txBody>
      </p:sp>
      <p:graphicFrame>
        <p:nvGraphicFramePr>
          <p:cNvPr id="1237052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561566"/>
              </p:ext>
            </p:extLst>
          </p:nvPr>
        </p:nvGraphicFramePr>
        <p:xfrm>
          <a:off x="228600" y="1901825"/>
          <a:ext cx="8686800" cy="3875405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Method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9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add(</a:t>
                      </a:r>
                      <a:r>
                        <a:rPr kumimoji="0" lang="en-US" altLang="x-non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gobj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);</a:t>
                      </a:r>
                      <a:b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</a:b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add(</a:t>
                      </a:r>
                      <a:r>
                        <a:rPr kumimoji="0" lang="en-US" altLang="x-non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gobj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, </a:t>
                      </a:r>
                      <a:r>
                        <a:rPr kumimoji="0" lang="en-US" altLang="x-none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, </a:t>
                      </a:r>
                      <a:r>
                        <a:rPr kumimoji="0" lang="en-US" altLang="x-none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y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);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adds a graphical object to the window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9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getElementAt(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, 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y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 the object at the given (x,y) position(s)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getElementCount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 number of graphical objects onscreen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getWidth(), getHeight()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 dimensions of window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remove(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gobj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);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removes a graphical object from the window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removeAll();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remove all graphical objects from window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setCanvasSize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(</a:t>
                      </a:r>
                      <a:r>
                        <a:rPr kumimoji="0" lang="en-US" altLang="x-none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w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, </a:t>
                      </a:r>
                      <a:r>
                        <a:rPr kumimoji="0" lang="en-US" altLang="x-none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h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);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set size of drawing area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setBackground(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color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);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set window's background color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930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Recap Practice: Centering</a:t>
            </a:r>
          </a:p>
        </p:txBody>
      </p:sp>
      <p:grpSp>
        <p:nvGrpSpPr>
          <p:cNvPr id="1222659" name="Group 3"/>
          <p:cNvGrpSpPr>
            <a:grpSpLocks/>
          </p:cNvGrpSpPr>
          <p:nvPr/>
        </p:nvGrpSpPr>
        <p:grpSpPr bwMode="auto">
          <a:xfrm>
            <a:off x="152400" y="1916954"/>
            <a:ext cx="8839200" cy="3139517"/>
            <a:chOff x="195" y="1583"/>
            <a:chExt cx="6138" cy="2180"/>
          </a:xfrm>
        </p:grpSpPr>
        <p:grpSp>
          <p:nvGrpSpPr>
            <p:cNvPr id="1222660" name="Group 4"/>
            <p:cNvGrpSpPr>
              <a:grpSpLocks/>
            </p:cNvGrpSpPr>
            <p:nvPr/>
          </p:nvGrpSpPr>
          <p:grpSpPr bwMode="auto">
            <a:xfrm>
              <a:off x="195" y="1583"/>
              <a:ext cx="6138" cy="2180"/>
              <a:chOff x="99" y="1487"/>
              <a:chExt cx="6138" cy="2180"/>
            </a:xfrm>
          </p:grpSpPr>
          <p:pic>
            <p:nvPicPr>
              <p:cNvPr id="1222661" name="Picture 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" y="1513"/>
                <a:ext cx="6131" cy="2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222662" name="Text Box 6"/>
              <p:cNvSpPr txBox="1">
                <a:spLocks noChangeArrowheads="1"/>
              </p:cNvSpPr>
              <p:nvPr/>
            </p:nvSpPr>
            <p:spPr bwMode="auto">
              <a:xfrm>
                <a:off x="202" y="1487"/>
                <a:ext cx="6035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hangingPunct="0">
                  <a:buSzPct val="100000"/>
                </a:pPr>
                <a:r>
                  <a:rPr lang="en-US" altLang="x-none" sz="2200" b="1">
                    <a:solidFill>
                      <a:srgbClr val="333333"/>
                    </a:solidFill>
                    <a:latin typeface="Calibri" charset="0"/>
                  </a:rPr>
                  <a:t>Graphics Program</a:t>
                </a:r>
              </a:p>
            </p:txBody>
          </p:sp>
        </p:grpSp>
        <p:sp>
          <p:nvSpPr>
            <p:cNvPr id="1222666" name="Rectangle 10"/>
            <p:cNvSpPr>
              <a:spLocks noChangeArrowheads="1"/>
            </p:cNvSpPr>
            <p:nvPr/>
          </p:nvSpPr>
          <p:spPr bwMode="auto">
            <a:xfrm>
              <a:off x="1850" y="2461"/>
              <a:ext cx="2836" cy="709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2670" name="Line 14"/>
            <p:cNvSpPr>
              <a:spLocks noChangeShapeType="1"/>
            </p:cNvSpPr>
            <p:nvPr/>
          </p:nvSpPr>
          <p:spPr bwMode="auto">
            <a:xfrm>
              <a:off x="3266" y="1911"/>
              <a:ext cx="1" cy="177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2677" name="Text Box 21"/>
            <p:cNvSpPr txBox="1">
              <a:spLocks noChangeArrowheads="1"/>
            </p:cNvSpPr>
            <p:nvPr/>
          </p:nvSpPr>
          <p:spPr bwMode="auto">
            <a:xfrm>
              <a:off x="1397" y="2060"/>
              <a:ext cx="900" cy="3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81036" rIns="90000" bIns="45000"/>
            <a:lstStyle>
              <a:lvl1pPr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89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600">
                  <a:solidFill>
                    <a:srgbClr val="000000"/>
                  </a:solidFill>
                  <a:latin typeface="Consolas" charset="0"/>
                </a:rPr>
                <a:t>(?, ?)</a:t>
              </a:r>
              <a:endParaRPr lang="en-US" altLang="x-none" sz="2600" dirty="0">
                <a:solidFill>
                  <a:srgbClr val="000000"/>
                </a:solidFill>
                <a:latin typeface="Consolas" charset="0"/>
              </a:endParaRPr>
            </a:p>
          </p:txBody>
        </p:sp>
        <p:sp>
          <p:nvSpPr>
            <p:cNvPr id="1222678" name="Oval 22"/>
            <p:cNvSpPr>
              <a:spLocks noChangeArrowheads="1"/>
            </p:cNvSpPr>
            <p:nvPr/>
          </p:nvSpPr>
          <p:spPr bwMode="auto">
            <a:xfrm>
              <a:off x="1781" y="2391"/>
              <a:ext cx="144" cy="144"/>
            </a:xfrm>
            <a:prstGeom prst="ellipse">
              <a:avLst/>
            </a:prstGeom>
            <a:noFill/>
            <a:ln w="3672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" name="Line 14"/>
          <p:cNvSpPr>
            <a:spLocks noChangeShapeType="1"/>
          </p:cNvSpPr>
          <p:nvPr/>
        </p:nvSpPr>
        <p:spPr bwMode="auto">
          <a:xfrm>
            <a:off x="152401" y="3718575"/>
            <a:ext cx="8829118" cy="15225"/>
          </a:xfrm>
          <a:prstGeom prst="line">
            <a:avLst/>
          </a:prstGeom>
          <a:noFill/>
          <a:ln w="9525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71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Recap Practice: Centering</a:t>
            </a:r>
          </a:p>
        </p:txBody>
      </p:sp>
      <p:grpSp>
        <p:nvGrpSpPr>
          <p:cNvPr id="1222659" name="Group 3"/>
          <p:cNvGrpSpPr>
            <a:grpSpLocks/>
          </p:cNvGrpSpPr>
          <p:nvPr/>
        </p:nvGrpSpPr>
        <p:grpSpPr bwMode="auto">
          <a:xfrm>
            <a:off x="152400" y="1289050"/>
            <a:ext cx="8839200" cy="4654550"/>
            <a:chOff x="195" y="1147"/>
            <a:chExt cx="6138" cy="3232"/>
          </a:xfrm>
        </p:grpSpPr>
        <p:grpSp>
          <p:nvGrpSpPr>
            <p:cNvPr id="1222660" name="Group 4"/>
            <p:cNvGrpSpPr>
              <a:grpSpLocks/>
            </p:cNvGrpSpPr>
            <p:nvPr/>
          </p:nvGrpSpPr>
          <p:grpSpPr bwMode="auto">
            <a:xfrm>
              <a:off x="195" y="1583"/>
              <a:ext cx="6138" cy="2180"/>
              <a:chOff x="99" y="1487"/>
              <a:chExt cx="6138" cy="2180"/>
            </a:xfrm>
          </p:grpSpPr>
          <p:pic>
            <p:nvPicPr>
              <p:cNvPr id="1222661" name="Picture 5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" y="1513"/>
                <a:ext cx="6131" cy="2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222662" name="Text Box 6"/>
              <p:cNvSpPr txBox="1">
                <a:spLocks noChangeArrowheads="1"/>
              </p:cNvSpPr>
              <p:nvPr/>
            </p:nvSpPr>
            <p:spPr bwMode="auto">
              <a:xfrm>
                <a:off x="202" y="1487"/>
                <a:ext cx="6035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hangingPunct="0">
                  <a:buSzPct val="100000"/>
                </a:pPr>
                <a:r>
                  <a:rPr lang="en-US" altLang="x-none" sz="2200" b="1">
                    <a:solidFill>
                      <a:srgbClr val="333333"/>
                    </a:solidFill>
                    <a:latin typeface="Calibri" charset="0"/>
                  </a:rPr>
                  <a:t>Graphics Program</a:t>
                </a:r>
              </a:p>
            </p:txBody>
          </p:sp>
        </p:grpSp>
        <p:grpSp>
          <p:nvGrpSpPr>
            <p:cNvPr id="1222663" name="Group 7"/>
            <p:cNvGrpSpPr>
              <a:grpSpLocks/>
            </p:cNvGrpSpPr>
            <p:nvPr/>
          </p:nvGrpSpPr>
          <p:grpSpPr bwMode="auto">
            <a:xfrm>
              <a:off x="373" y="1147"/>
              <a:ext cx="5851" cy="631"/>
              <a:chOff x="277" y="1051"/>
              <a:chExt cx="5851" cy="631"/>
            </a:xfrm>
          </p:grpSpPr>
          <p:sp>
            <p:nvSpPr>
              <p:cNvPr id="1222664" name="Line 8"/>
              <p:cNvSpPr>
                <a:spLocks noChangeShapeType="1"/>
              </p:cNvSpPr>
              <p:nvPr/>
            </p:nvSpPr>
            <p:spPr bwMode="auto">
              <a:xfrm>
                <a:off x="277" y="1367"/>
                <a:ext cx="5850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2665" name="Text Box 9"/>
              <p:cNvSpPr txBox="1">
                <a:spLocks noChangeArrowheads="1"/>
              </p:cNvSpPr>
              <p:nvPr/>
            </p:nvSpPr>
            <p:spPr bwMode="auto">
              <a:xfrm>
                <a:off x="277" y="1051"/>
                <a:ext cx="5851" cy="6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75492" rIns="90000" bIns="45000" anchor="ctr" anchorCtr="1">
                <a:spAutoFit/>
              </a:bodyPr>
              <a:lstStyle>
                <a:lvl1pPr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hangingPunct="0">
                  <a:lnSpc>
                    <a:spcPct val="89000"/>
                  </a:lnSpc>
                  <a:buClr>
                    <a:srgbClr val="000000"/>
                  </a:buClr>
                  <a:buSzPct val="100000"/>
                  <a:buFont typeface="Times New Roman" charset="0"/>
                  <a:buNone/>
                </a:pPr>
                <a:r>
                  <a:rPr lang="en-US" altLang="x-none" sz="2200">
                    <a:solidFill>
                      <a:srgbClr val="000000"/>
                    </a:solidFill>
                    <a:latin typeface="Consolas" charset="0"/>
                  </a:rPr>
                  <a:t>getWidth()</a:t>
                </a:r>
              </a:p>
              <a:p>
                <a:pPr algn="ctr" hangingPunct="0">
                  <a:lnSpc>
                    <a:spcPct val="89000"/>
                  </a:lnSpc>
                  <a:buClr>
                    <a:srgbClr val="000000"/>
                  </a:buClr>
                  <a:buSzPct val="100000"/>
                  <a:buFont typeface="Times New Roman" charset="0"/>
                  <a:buNone/>
                </a:pPr>
                <a:endParaRPr lang="en-US" altLang="x-none">
                  <a:solidFill>
                    <a:srgbClr val="000000"/>
                  </a:solidFill>
                  <a:latin typeface="Consolas" charset="0"/>
                </a:endParaRPr>
              </a:p>
              <a:p>
                <a:pPr algn="ctr" hangingPunct="0">
                  <a:lnSpc>
                    <a:spcPct val="89000"/>
                  </a:lnSpc>
                  <a:buClr>
                    <a:srgbClr val="000000"/>
                  </a:buClr>
                  <a:buSzPct val="100000"/>
                  <a:buFont typeface="Times New Roman" charset="0"/>
                  <a:buNone/>
                </a:pPr>
                <a:endParaRPr lang="en-US" altLang="x-none">
                  <a:solidFill>
                    <a:srgbClr val="000000"/>
                  </a:solidFill>
                  <a:latin typeface="Consolas" charset="0"/>
                </a:endParaRPr>
              </a:p>
            </p:txBody>
          </p:sp>
        </p:grpSp>
        <p:sp>
          <p:nvSpPr>
            <p:cNvPr id="1222666" name="Rectangle 10"/>
            <p:cNvSpPr>
              <a:spLocks noChangeArrowheads="1"/>
            </p:cNvSpPr>
            <p:nvPr/>
          </p:nvSpPr>
          <p:spPr bwMode="auto">
            <a:xfrm>
              <a:off x="1850" y="2461"/>
              <a:ext cx="2836" cy="709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222667" name="Group 11"/>
            <p:cNvGrpSpPr>
              <a:grpSpLocks/>
            </p:cNvGrpSpPr>
            <p:nvPr/>
          </p:nvGrpSpPr>
          <p:grpSpPr bwMode="auto">
            <a:xfrm>
              <a:off x="1856" y="2834"/>
              <a:ext cx="2837" cy="912"/>
              <a:chOff x="1760" y="2738"/>
              <a:chExt cx="2837" cy="912"/>
            </a:xfrm>
          </p:grpSpPr>
          <p:sp>
            <p:nvSpPr>
              <p:cNvPr id="1222668" name="Line 12"/>
              <p:cNvSpPr>
                <a:spLocks noChangeShapeType="1"/>
              </p:cNvSpPr>
              <p:nvPr/>
            </p:nvSpPr>
            <p:spPr bwMode="auto">
              <a:xfrm>
                <a:off x="1760" y="3195"/>
                <a:ext cx="2836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2669" name="Text Box 13"/>
              <p:cNvSpPr txBox="1">
                <a:spLocks noChangeArrowheads="1"/>
              </p:cNvSpPr>
              <p:nvPr/>
            </p:nvSpPr>
            <p:spPr bwMode="auto">
              <a:xfrm>
                <a:off x="1760" y="2738"/>
                <a:ext cx="2837" cy="9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75492" rIns="90000" bIns="45000" anchor="ctr" anchorCtr="1">
                <a:spAutoFit/>
              </a:bodyPr>
              <a:lstStyle>
                <a:lvl1pPr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hangingPunct="0">
                  <a:lnSpc>
                    <a:spcPct val="89000"/>
                  </a:lnSpc>
                  <a:buClr>
                    <a:srgbClr val="000000"/>
                  </a:buClr>
                  <a:buSzPct val="100000"/>
                  <a:buFont typeface="Times New Roman" charset="0"/>
                  <a:buNone/>
                </a:pPr>
                <a:endParaRPr lang="en-US" altLang="x-none" sz="2200" dirty="0">
                  <a:solidFill>
                    <a:srgbClr val="000000"/>
                  </a:solidFill>
                  <a:latin typeface="Consolas" charset="0"/>
                </a:endParaRPr>
              </a:p>
              <a:p>
                <a:pPr algn="ctr" hangingPunct="0">
                  <a:lnSpc>
                    <a:spcPct val="89000"/>
                  </a:lnSpc>
                  <a:buClr>
                    <a:srgbClr val="000000"/>
                  </a:buClr>
                  <a:buSzPct val="100000"/>
                  <a:buFont typeface="Times New Roman" charset="0"/>
                  <a:buNone/>
                </a:pPr>
                <a:endParaRPr lang="en-US" altLang="x-none" sz="2200" dirty="0">
                  <a:solidFill>
                    <a:srgbClr val="000000"/>
                  </a:solidFill>
                  <a:latin typeface="Consolas" charset="0"/>
                </a:endParaRPr>
              </a:p>
              <a:p>
                <a:pPr algn="ctr" hangingPunct="0">
                  <a:lnSpc>
                    <a:spcPct val="89000"/>
                  </a:lnSpc>
                  <a:buClr>
                    <a:srgbClr val="000000"/>
                  </a:buClr>
                  <a:buSzPct val="100000"/>
                  <a:buFont typeface="Times New Roman" charset="0"/>
                  <a:buNone/>
                </a:pPr>
                <a:r>
                  <a:rPr lang="en-US" altLang="x-none" sz="2200">
                    <a:solidFill>
                      <a:srgbClr val="000000"/>
                    </a:solidFill>
                    <a:latin typeface="Consolas" charset="0"/>
                  </a:rPr>
                  <a:t>     W</a:t>
                </a:r>
              </a:p>
              <a:p>
                <a:pPr algn="ctr" hangingPunct="0">
                  <a:lnSpc>
                    <a:spcPct val="89000"/>
                  </a:lnSpc>
                  <a:buClr>
                    <a:srgbClr val="000000"/>
                  </a:buClr>
                  <a:buSzPct val="100000"/>
                  <a:buFont typeface="Times New Roman" charset="0"/>
                  <a:buNone/>
                </a:pPr>
                <a:endParaRPr lang="en-US" altLang="x-none" sz="2200" dirty="0">
                  <a:solidFill>
                    <a:srgbClr val="000000"/>
                  </a:solidFill>
                  <a:latin typeface="Consolas" charset="0"/>
                </a:endParaRPr>
              </a:p>
            </p:txBody>
          </p:sp>
        </p:grpSp>
        <p:sp>
          <p:nvSpPr>
            <p:cNvPr id="1222670" name="Line 14"/>
            <p:cNvSpPr>
              <a:spLocks noChangeShapeType="1"/>
            </p:cNvSpPr>
            <p:nvPr/>
          </p:nvSpPr>
          <p:spPr bwMode="auto">
            <a:xfrm>
              <a:off x="3266" y="1911"/>
              <a:ext cx="1" cy="177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22671" name="Group 15"/>
            <p:cNvGrpSpPr>
              <a:grpSpLocks/>
            </p:cNvGrpSpPr>
            <p:nvPr/>
          </p:nvGrpSpPr>
          <p:grpSpPr bwMode="auto">
            <a:xfrm>
              <a:off x="373" y="2033"/>
              <a:ext cx="2837" cy="631"/>
              <a:chOff x="277" y="1937"/>
              <a:chExt cx="2837" cy="631"/>
            </a:xfrm>
          </p:grpSpPr>
          <p:sp>
            <p:nvSpPr>
              <p:cNvPr id="1222672" name="Line 16"/>
              <p:cNvSpPr>
                <a:spLocks noChangeShapeType="1"/>
              </p:cNvSpPr>
              <p:nvPr/>
            </p:nvSpPr>
            <p:spPr bwMode="auto">
              <a:xfrm>
                <a:off x="277" y="2253"/>
                <a:ext cx="2836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2673" name="Text Box 17"/>
              <p:cNvSpPr txBox="1">
                <a:spLocks noChangeArrowheads="1"/>
              </p:cNvSpPr>
              <p:nvPr/>
            </p:nvSpPr>
            <p:spPr bwMode="auto">
              <a:xfrm>
                <a:off x="277" y="1937"/>
                <a:ext cx="2837" cy="6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75492" rIns="90000" bIns="45000" anchor="ctr" anchorCtr="1">
                <a:spAutoFit/>
              </a:bodyPr>
              <a:lstStyle>
                <a:lvl1pPr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hangingPunct="0">
                  <a:lnSpc>
                    <a:spcPct val="89000"/>
                  </a:lnSpc>
                  <a:buClr>
                    <a:srgbClr val="000000"/>
                  </a:buClr>
                  <a:buSzPct val="100000"/>
                  <a:buFont typeface="Times New Roman" charset="0"/>
                  <a:buNone/>
                </a:pPr>
                <a:r>
                  <a:rPr lang="en-US" altLang="x-none" sz="2200" dirty="0" err="1">
                    <a:solidFill>
                      <a:srgbClr val="000000"/>
                    </a:solidFill>
                    <a:latin typeface="Consolas" charset="0"/>
                  </a:rPr>
                  <a:t>getWidth</a:t>
                </a:r>
                <a:r>
                  <a:rPr lang="en-US" altLang="x-none" sz="2200" dirty="0">
                    <a:solidFill>
                      <a:srgbClr val="000000"/>
                    </a:solidFill>
                    <a:latin typeface="Consolas" charset="0"/>
                  </a:rPr>
                  <a:t>() / 2.0</a:t>
                </a:r>
              </a:p>
              <a:p>
                <a:pPr algn="ctr" hangingPunct="0">
                  <a:lnSpc>
                    <a:spcPct val="89000"/>
                  </a:lnSpc>
                  <a:buClr>
                    <a:srgbClr val="000000"/>
                  </a:buClr>
                  <a:buSzPct val="100000"/>
                  <a:buFont typeface="Times New Roman" charset="0"/>
                  <a:buNone/>
                </a:pPr>
                <a:endParaRPr lang="en-US" altLang="x-none" dirty="0">
                  <a:solidFill>
                    <a:srgbClr val="000000"/>
                  </a:solidFill>
                  <a:latin typeface="Consolas" charset="0"/>
                </a:endParaRPr>
              </a:p>
              <a:p>
                <a:pPr algn="ctr" hangingPunct="0">
                  <a:lnSpc>
                    <a:spcPct val="89000"/>
                  </a:lnSpc>
                  <a:buClr>
                    <a:srgbClr val="000000"/>
                  </a:buClr>
                  <a:buSzPct val="100000"/>
                  <a:buFont typeface="Times New Roman" charset="0"/>
                  <a:buNone/>
                </a:pPr>
                <a:endParaRPr lang="en-US" altLang="x-none" dirty="0">
                  <a:solidFill>
                    <a:srgbClr val="000000"/>
                  </a:solidFill>
                  <a:latin typeface="Consolas" charset="0"/>
                </a:endParaRPr>
              </a:p>
            </p:txBody>
          </p:sp>
        </p:grpSp>
        <p:grpSp>
          <p:nvGrpSpPr>
            <p:cNvPr id="1222674" name="Group 18"/>
            <p:cNvGrpSpPr>
              <a:grpSpLocks/>
            </p:cNvGrpSpPr>
            <p:nvPr/>
          </p:nvGrpSpPr>
          <p:grpSpPr bwMode="auto">
            <a:xfrm>
              <a:off x="1856" y="3073"/>
              <a:ext cx="1242" cy="712"/>
              <a:chOff x="1760" y="2977"/>
              <a:chExt cx="1242" cy="712"/>
            </a:xfrm>
          </p:grpSpPr>
          <p:sp>
            <p:nvSpPr>
              <p:cNvPr id="1222675" name="Line 19"/>
              <p:cNvSpPr>
                <a:spLocks noChangeShapeType="1"/>
              </p:cNvSpPr>
              <p:nvPr/>
            </p:nvSpPr>
            <p:spPr bwMode="auto">
              <a:xfrm>
                <a:off x="1760" y="3335"/>
                <a:ext cx="1241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2676" name="Text Box 20"/>
              <p:cNvSpPr txBox="1">
                <a:spLocks noChangeArrowheads="1"/>
              </p:cNvSpPr>
              <p:nvPr/>
            </p:nvSpPr>
            <p:spPr bwMode="auto">
              <a:xfrm>
                <a:off x="1760" y="2977"/>
                <a:ext cx="1242" cy="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75492" rIns="90000" bIns="45000" anchor="ctr" anchorCtr="1">
                <a:spAutoFit/>
              </a:bodyPr>
              <a:lstStyle>
                <a:lvl1pPr algn="l" defTabSz="457200">
                  <a:tabLst>
                    <a:tab pos="723900" algn="l"/>
                    <a:tab pos="1447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defTabSz="457200">
                  <a:tabLst>
                    <a:tab pos="723900" algn="l"/>
                    <a:tab pos="1447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defTabSz="457200">
                  <a:tabLst>
                    <a:tab pos="723900" algn="l"/>
                    <a:tab pos="1447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defTabSz="457200">
                  <a:tabLst>
                    <a:tab pos="723900" algn="l"/>
                    <a:tab pos="1447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defTabSz="457200">
                  <a:tabLst>
                    <a:tab pos="723900" algn="l"/>
                    <a:tab pos="1447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hangingPunct="0">
                  <a:lnSpc>
                    <a:spcPct val="89000"/>
                  </a:lnSpc>
                  <a:buClr>
                    <a:srgbClr val="000000"/>
                  </a:buClr>
                  <a:buSzPct val="100000"/>
                  <a:buFont typeface="Times New Roman" charset="0"/>
                  <a:buNone/>
                </a:pPr>
                <a:endParaRPr lang="en-US" altLang="x-none" sz="2200" dirty="0">
                  <a:solidFill>
                    <a:srgbClr val="000000"/>
                  </a:solidFill>
                  <a:latin typeface="Consolas" charset="0"/>
                </a:endParaRPr>
              </a:p>
              <a:p>
                <a:pPr algn="ctr" hangingPunct="0">
                  <a:lnSpc>
                    <a:spcPct val="89000"/>
                  </a:lnSpc>
                  <a:buClr>
                    <a:srgbClr val="000000"/>
                  </a:buClr>
                  <a:buSzPct val="100000"/>
                  <a:buFont typeface="Times New Roman" charset="0"/>
                  <a:buNone/>
                </a:pPr>
                <a:endParaRPr lang="en-US" altLang="x-none" sz="2200" dirty="0">
                  <a:solidFill>
                    <a:srgbClr val="000000"/>
                  </a:solidFill>
                  <a:latin typeface="Consolas" charset="0"/>
                </a:endParaRPr>
              </a:p>
              <a:p>
                <a:pPr algn="ctr" hangingPunct="0">
                  <a:lnSpc>
                    <a:spcPct val="89000"/>
                  </a:lnSpc>
                  <a:buClr>
                    <a:srgbClr val="000000"/>
                  </a:buClr>
                  <a:buSzPct val="100000"/>
                  <a:buFont typeface="Times New Roman" charset="0"/>
                  <a:buNone/>
                </a:pPr>
                <a:r>
                  <a:rPr lang="en-US" altLang="x-none" sz="2200" dirty="0">
                    <a:solidFill>
                      <a:srgbClr val="000000"/>
                    </a:solidFill>
                    <a:latin typeface="Consolas" charset="0"/>
                  </a:rPr>
                  <a:t>   W / 2.0  </a:t>
                </a:r>
              </a:p>
            </p:txBody>
          </p:sp>
        </p:grpSp>
        <p:sp>
          <p:nvSpPr>
            <p:cNvPr id="1222677" name="Text Box 21"/>
            <p:cNvSpPr txBox="1">
              <a:spLocks noChangeArrowheads="1"/>
            </p:cNvSpPr>
            <p:nvPr/>
          </p:nvSpPr>
          <p:spPr bwMode="auto">
            <a:xfrm>
              <a:off x="195" y="3848"/>
              <a:ext cx="6138" cy="5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81036" rIns="90000" bIns="45000"/>
            <a:lstStyle>
              <a:lvl1pPr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89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500" dirty="0">
                  <a:solidFill>
                    <a:srgbClr val="000000"/>
                  </a:solidFill>
                  <a:latin typeface="Consolas" charset="0"/>
                </a:rPr>
                <a:t>rectangle's x value = </a:t>
              </a:r>
              <a:r>
                <a:rPr lang="en-US" altLang="x-none" sz="2500" dirty="0" err="1">
                  <a:solidFill>
                    <a:srgbClr val="000000"/>
                  </a:solidFill>
                  <a:latin typeface="Consolas" charset="0"/>
                </a:rPr>
                <a:t>getWidth</a:t>
              </a:r>
              <a:r>
                <a:rPr lang="en-US" altLang="x-none" sz="2500" dirty="0">
                  <a:solidFill>
                    <a:srgbClr val="000000"/>
                  </a:solidFill>
                  <a:latin typeface="Consolas" charset="0"/>
                </a:rPr>
                <a:t>() / 2.0 </a:t>
              </a:r>
              <a:r>
                <a:rPr lang="mr-IN" altLang="x-none" sz="2500" dirty="0">
                  <a:solidFill>
                    <a:srgbClr val="000000"/>
                  </a:solidFill>
                  <a:latin typeface="Consolas" charset="0"/>
                </a:rPr>
                <a:t>–</a:t>
              </a:r>
              <a:r>
                <a:rPr lang="en-US" altLang="x-none" sz="2500" dirty="0">
                  <a:solidFill>
                    <a:srgbClr val="000000"/>
                  </a:solidFill>
                  <a:latin typeface="Consolas" charset="0"/>
                </a:rPr>
                <a:t> W / 2.0</a:t>
              </a:r>
            </a:p>
          </p:txBody>
        </p:sp>
        <p:sp>
          <p:nvSpPr>
            <p:cNvPr id="1222678" name="Oval 22"/>
            <p:cNvSpPr>
              <a:spLocks noChangeArrowheads="1"/>
            </p:cNvSpPr>
            <p:nvPr/>
          </p:nvSpPr>
          <p:spPr bwMode="auto">
            <a:xfrm>
              <a:off x="1781" y="2391"/>
              <a:ext cx="144" cy="144"/>
            </a:xfrm>
            <a:prstGeom prst="ellipse">
              <a:avLst/>
            </a:prstGeom>
            <a:noFill/>
            <a:ln w="3672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" name="Line 14"/>
          <p:cNvSpPr>
            <a:spLocks noChangeShapeType="1"/>
          </p:cNvSpPr>
          <p:nvPr/>
        </p:nvSpPr>
        <p:spPr bwMode="auto">
          <a:xfrm>
            <a:off x="152401" y="3718575"/>
            <a:ext cx="8829118" cy="15225"/>
          </a:xfrm>
          <a:prstGeom prst="line">
            <a:avLst/>
          </a:prstGeom>
          <a:noFill/>
          <a:ln w="9525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95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Recap Practice: Centering</a:t>
            </a:r>
          </a:p>
        </p:txBody>
      </p:sp>
      <p:grpSp>
        <p:nvGrpSpPr>
          <p:cNvPr id="1222659" name="Group 3"/>
          <p:cNvGrpSpPr>
            <a:grpSpLocks/>
          </p:cNvGrpSpPr>
          <p:nvPr/>
        </p:nvGrpSpPr>
        <p:grpSpPr bwMode="auto">
          <a:xfrm>
            <a:off x="152400" y="1916954"/>
            <a:ext cx="8839200" cy="4026647"/>
            <a:chOff x="195" y="1583"/>
            <a:chExt cx="6138" cy="2796"/>
          </a:xfrm>
        </p:grpSpPr>
        <p:grpSp>
          <p:nvGrpSpPr>
            <p:cNvPr id="1222660" name="Group 4"/>
            <p:cNvGrpSpPr>
              <a:grpSpLocks/>
            </p:cNvGrpSpPr>
            <p:nvPr/>
          </p:nvGrpSpPr>
          <p:grpSpPr bwMode="auto">
            <a:xfrm>
              <a:off x="195" y="1583"/>
              <a:ext cx="6138" cy="2180"/>
              <a:chOff x="99" y="1487"/>
              <a:chExt cx="6138" cy="2180"/>
            </a:xfrm>
          </p:grpSpPr>
          <p:pic>
            <p:nvPicPr>
              <p:cNvPr id="1222661" name="Picture 5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" y="1513"/>
                <a:ext cx="6131" cy="2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222662" name="Text Box 6"/>
              <p:cNvSpPr txBox="1">
                <a:spLocks noChangeArrowheads="1"/>
              </p:cNvSpPr>
              <p:nvPr/>
            </p:nvSpPr>
            <p:spPr bwMode="auto">
              <a:xfrm>
                <a:off x="202" y="1487"/>
                <a:ext cx="6035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defTabSz="45720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7300" algn="l"/>
                    <a:tab pos="5791200" algn="l"/>
                    <a:tab pos="6515100" algn="l"/>
                    <a:tab pos="7239000" algn="l"/>
                    <a:tab pos="7962900" algn="l"/>
                    <a:tab pos="8686800" algn="l"/>
                    <a:tab pos="9410700" algn="l"/>
                  </a:tabLs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hangingPunct="0">
                  <a:buSzPct val="100000"/>
                </a:pPr>
                <a:r>
                  <a:rPr lang="en-US" altLang="x-none" sz="2200" b="1">
                    <a:solidFill>
                      <a:srgbClr val="333333"/>
                    </a:solidFill>
                    <a:latin typeface="Calibri" charset="0"/>
                  </a:rPr>
                  <a:t>Graphics Program</a:t>
                </a:r>
              </a:p>
            </p:txBody>
          </p:sp>
        </p:grpSp>
        <p:sp>
          <p:nvSpPr>
            <p:cNvPr id="1222665" name="Text Box 9"/>
            <p:cNvSpPr txBox="1">
              <a:spLocks noChangeArrowheads="1"/>
            </p:cNvSpPr>
            <p:nvPr/>
          </p:nvSpPr>
          <p:spPr bwMode="auto">
            <a:xfrm rot="5400000">
              <a:off x="5139" y="2495"/>
              <a:ext cx="1373" cy="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75492" rIns="90000" bIns="45000" anchor="ctr" anchorCtr="1">
              <a:spAutoFit/>
            </a:bodyPr>
            <a:lstStyle>
              <a:lvl1pPr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  <a:tab pos="86868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hangingPunct="0">
                <a:lnSpc>
                  <a:spcPct val="89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 dirty="0" err="1">
                  <a:solidFill>
                    <a:srgbClr val="000000"/>
                  </a:solidFill>
                  <a:latin typeface="Consolas" charset="0"/>
                </a:rPr>
                <a:t>getHeight</a:t>
              </a:r>
              <a:r>
                <a:rPr lang="en-US" altLang="x-none" sz="2200" dirty="0">
                  <a:solidFill>
                    <a:srgbClr val="000000"/>
                  </a:solidFill>
                  <a:latin typeface="Consolas" charset="0"/>
                </a:rPr>
                <a:t>()</a:t>
              </a:r>
            </a:p>
            <a:p>
              <a:pPr algn="ctr" hangingPunct="0">
                <a:lnSpc>
                  <a:spcPct val="89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endParaRPr lang="en-US" altLang="x-none" dirty="0">
                <a:solidFill>
                  <a:srgbClr val="000000"/>
                </a:solidFill>
                <a:latin typeface="Consolas" charset="0"/>
              </a:endParaRPr>
            </a:p>
            <a:p>
              <a:pPr algn="ctr" hangingPunct="0">
                <a:lnSpc>
                  <a:spcPct val="89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endParaRPr lang="en-US" altLang="x-none" dirty="0">
                <a:solidFill>
                  <a:srgbClr val="000000"/>
                </a:solidFill>
                <a:latin typeface="Consolas" charset="0"/>
              </a:endParaRPr>
            </a:p>
          </p:txBody>
        </p:sp>
        <p:sp>
          <p:nvSpPr>
            <p:cNvPr id="1222666" name="Rectangle 10"/>
            <p:cNvSpPr>
              <a:spLocks noChangeArrowheads="1"/>
            </p:cNvSpPr>
            <p:nvPr/>
          </p:nvSpPr>
          <p:spPr bwMode="auto">
            <a:xfrm>
              <a:off x="1850" y="2461"/>
              <a:ext cx="2836" cy="709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2670" name="Line 14"/>
            <p:cNvSpPr>
              <a:spLocks noChangeShapeType="1"/>
            </p:cNvSpPr>
            <p:nvPr/>
          </p:nvSpPr>
          <p:spPr bwMode="auto">
            <a:xfrm>
              <a:off x="3266" y="1911"/>
              <a:ext cx="1" cy="177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2677" name="Text Box 21"/>
            <p:cNvSpPr txBox="1">
              <a:spLocks noChangeArrowheads="1"/>
            </p:cNvSpPr>
            <p:nvPr/>
          </p:nvSpPr>
          <p:spPr bwMode="auto">
            <a:xfrm>
              <a:off x="195" y="3848"/>
              <a:ext cx="6138" cy="5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81036" rIns="90000" bIns="45000"/>
            <a:lstStyle>
              <a:lvl1pPr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89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500" dirty="0">
                  <a:solidFill>
                    <a:srgbClr val="000000"/>
                  </a:solidFill>
                  <a:latin typeface="Consolas" charset="0"/>
                </a:rPr>
                <a:t>rectangle's y value = </a:t>
              </a:r>
              <a:r>
                <a:rPr lang="en-US" altLang="x-none" sz="2500" dirty="0" err="1">
                  <a:solidFill>
                    <a:srgbClr val="000000"/>
                  </a:solidFill>
                  <a:latin typeface="Consolas" charset="0"/>
                </a:rPr>
                <a:t>getHeight</a:t>
              </a:r>
              <a:r>
                <a:rPr lang="en-US" altLang="x-none" sz="2500" dirty="0">
                  <a:solidFill>
                    <a:srgbClr val="000000"/>
                  </a:solidFill>
                  <a:latin typeface="Consolas" charset="0"/>
                </a:rPr>
                <a:t>() / 2.0 </a:t>
              </a:r>
              <a:r>
                <a:rPr lang="mr-IN" altLang="x-none" sz="2500" dirty="0">
                  <a:solidFill>
                    <a:srgbClr val="000000"/>
                  </a:solidFill>
                  <a:latin typeface="Consolas" charset="0"/>
                </a:rPr>
                <a:t>–</a:t>
              </a:r>
              <a:r>
                <a:rPr lang="en-US" altLang="x-none" sz="2500" dirty="0">
                  <a:solidFill>
                    <a:srgbClr val="000000"/>
                  </a:solidFill>
                  <a:latin typeface="Consolas" charset="0"/>
                </a:rPr>
                <a:t> H / 2.0</a:t>
              </a:r>
            </a:p>
          </p:txBody>
        </p:sp>
        <p:sp>
          <p:nvSpPr>
            <p:cNvPr id="1222678" name="Oval 22"/>
            <p:cNvSpPr>
              <a:spLocks noChangeArrowheads="1"/>
            </p:cNvSpPr>
            <p:nvPr/>
          </p:nvSpPr>
          <p:spPr bwMode="auto">
            <a:xfrm>
              <a:off x="1781" y="2391"/>
              <a:ext cx="144" cy="144"/>
            </a:xfrm>
            <a:prstGeom prst="ellipse">
              <a:avLst/>
            </a:prstGeom>
            <a:noFill/>
            <a:ln w="3672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3" name="Line 14"/>
          <p:cNvSpPr>
            <a:spLocks noChangeShapeType="1"/>
          </p:cNvSpPr>
          <p:nvPr/>
        </p:nvSpPr>
        <p:spPr bwMode="auto">
          <a:xfrm>
            <a:off x="152401" y="3718575"/>
            <a:ext cx="8829118" cy="15225"/>
          </a:xfrm>
          <a:prstGeom prst="line">
            <a:avLst/>
          </a:prstGeom>
          <a:noFill/>
          <a:ln w="9525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8839200" y="2372501"/>
            <a:ext cx="9013" cy="2656699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571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/>
              <a:t>Plan For Today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Recap: Graphics</a:t>
            </a:r>
          </a:p>
          <a:p>
            <a:pPr eaLnBrk="1" hangingPunct="1">
              <a:defRPr/>
            </a:pPr>
            <a:r>
              <a:rPr lang="en-US" altLang="x-none" sz="3600" dirty="0" err="1"/>
              <a:t>GCompounds</a:t>
            </a:r>
            <a:endParaRPr lang="en-US" altLang="x-none" sz="3600" dirty="0"/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Getters</a:t>
            </a:r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Practice: Checkerboard</a:t>
            </a:r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Practice: Stoplights</a:t>
            </a:r>
          </a:p>
        </p:txBody>
      </p:sp>
    </p:spTree>
    <p:extLst>
      <p:ext uri="{BB962C8B-B14F-4D97-AF65-F5344CB8AC3E}">
        <p14:creationId xmlns:p14="http://schemas.microsoft.com/office/powerpoint/2010/main" val="6984995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/>
              <a:t>GCompound</a:t>
            </a:r>
          </a:p>
        </p:txBody>
      </p:sp>
      <p:sp>
        <p:nvSpPr>
          <p:cNvPr id="1249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  <a:defRPr/>
            </a:pPr>
            <a:r>
              <a:rPr lang="en-US" altLang="x-none" dirty="0"/>
              <a:t>A </a:t>
            </a:r>
            <a:r>
              <a:rPr lang="en-US" altLang="x-none" b="1" dirty="0" err="1"/>
              <a:t>GCompound</a:t>
            </a:r>
            <a:r>
              <a:rPr lang="en-US" altLang="x-none" dirty="0"/>
              <a:t> contains other </a:t>
            </a:r>
            <a:r>
              <a:rPr lang="en-US" altLang="x-none" dirty="0" err="1"/>
              <a:t>GObjects</a:t>
            </a:r>
            <a:r>
              <a:rPr lang="en-US" altLang="x-none" dirty="0"/>
              <a:t>.  It’s useful when you want to do one operation on multiple </a:t>
            </a:r>
            <a:r>
              <a:rPr lang="en-US" altLang="x-none" dirty="0" err="1"/>
              <a:t>GObjects</a:t>
            </a:r>
            <a:r>
              <a:rPr lang="en-US" altLang="x-none" dirty="0"/>
              <a:t> at the same time.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altLang="x-none" dirty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dirty="0" err="1">
                <a:latin typeface="Consolas" charset="0"/>
              </a:rPr>
              <a:t>GCompound</a:t>
            </a:r>
            <a:r>
              <a:rPr lang="en-US" altLang="x-none" dirty="0">
                <a:latin typeface="Consolas" charset="0"/>
              </a:rPr>
              <a:t> </a:t>
            </a:r>
            <a:r>
              <a:rPr lang="en-US" altLang="x-none" b="1" i="1" dirty="0">
                <a:latin typeface="Consolas" charset="0"/>
              </a:rPr>
              <a:t>compound</a:t>
            </a:r>
            <a:r>
              <a:rPr lang="en-US" altLang="x-none" dirty="0">
                <a:latin typeface="Consolas" charset="0"/>
              </a:rPr>
              <a:t> = new </a:t>
            </a:r>
            <a:r>
              <a:rPr lang="en-US" altLang="x-none" dirty="0" err="1">
                <a:latin typeface="Consolas" charset="0"/>
              </a:rPr>
              <a:t>GCompound</a:t>
            </a:r>
            <a:r>
              <a:rPr lang="en-US" altLang="x-none" dirty="0">
                <a:latin typeface="Consolas" charset="0"/>
              </a:rPr>
              <a:t>();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b="1" i="1" dirty="0" err="1">
                <a:latin typeface="Consolas" charset="0"/>
              </a:rPr>
              <a:t>compound</a:t>
            </a:r>
            <a:r>
              <a:rPr lang="en-US" altLang="x-none" dirty="0" err="1">
                <a:latin typeface="Consolas" charset="0"/>
              </a:rPr>
              <a:t>.add</a:t>
            </a:r>
            <a:r>
              <a:rPr lang="en-US" altLang="x-none" dirty="0">
                <a:latin typeface="Consolas" charset="0"/>
              </a:rPr>
              <a:t>(</a:t>
            </a:r>
            <a:r>
              <a:rPr lang="en-US" altLang="x-none" b="1" i="1" dirty="0">
                <a:latin typeface="Consolas" charset="0"/>
              </a:rPr>
              <a:t>shape</a:t>
            </a:r>
            <a:r>
              <a:rPr lang="en-US" altLang="x-none" dirty="0">
                <a:latin typeface="Consolas" charset="0"/>
              </a:rPr>
              <a:t>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b="1" i="1" dirty="0" err="1">
                <a:latin typeface="Consolas" charset="0"/>
              </a:rPr>
              <a:t>compound</a:t>
            </a:r>
            <a:r>
              <a:rPr lang="en-US" altLang="x-none" dirty="0" err="1">
                <a:latin typeface="Consolas" charset="0"/>
              </a:rPr>
              <a:t>.add</a:t>
            </a:r>
            <a:r>
              <a:rPr lang="en-US" altLang="x-none" dirty="0">
                <a:latin typeface="Consolas" charset="0"/>
              </a:rPr>
              <a:t>(</a:t>
            </a:r>
            <a:r>
              <a:rPr lang="en-US" altLang="x-none" b="1" i="1" dirty="0">
                <a:latin typeface="Consolas" charset="0"/>
              </a:rPr>
              <a:t>shape</a:t>
            </a:r>
            <a:r>
              <a:rPr lang="en-US" altLang="x-none" dirty="0">
                <a:latin typeface="Consolas" charset="0"/>
              </a:rPr>
              <a:t>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dirty="0">
                <a:latin typeface="Consolas" charset="0"/>
              </a:rPr>
              <a:t>...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b="1" i="1" dirty="0" err="1">
                <a:latin typeface="Consolas" charset="0"/>
              </a:rPr>
              <a:t>compound</a:t>
            </a:r>
            <a:r>
              <a:rPr lang="en-US" altLang="x-none" dirty="0" err="1">
                <a:latin typeface="Consolas" charset="0"/>
              </a:rPr>
              <a:t>.add</a:t>
            </a:r>
            <a:r>
              <a:rPr lang="en-US" altLang="x-none" dirty="0">
                <a:latin typeface="Consolas" charset="0"/>
              </a:rPr>
              <a:t>(</a:t>
            </a:r>
            <a:r>
              <a:rPr lang="en-US" altLang="x-none" b="1" i="1" dirty="0">
                <a:latin typeface="Consolas" charset="0"/>
              </a:rPr>
              <a:t>shape</a:t>
            </a:r>
            <a:r>
              <a:rPr lang="en-US" altLang="x-none" dirty="0">
                <a:latin typeface="Consolas" charset="0"/>
              </a:rPr>
              <a:t>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altLang="x-none" dirty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dirty="0">
                <a:latin typeface="Consolas" charset="0"/>
              </a:rPr>
              <a:t>add(</a:t>
            </a:r>
            <a:r>
              <a:rPr lang="en-US" altLang="x-none" b="1" i="1" dirty="0">
                <a:latin typeface="Consolas" charset="0"/>
              </a:rPr>
              <a:t>compound</a:t>
            </a:r>
            <a:r>
              <a:rPr lang="en-US" altLang="x-none" dirty="0">
                <a:latin typeface="Consolas" charset="0"/>
              </a:rPr>
              <a:t>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altLang="x-none" dirty="0">
              <a:latin typeface="Consolas" charset="0"/>
            </a:endParaRPr>
          </a:p>
          <a:p>
            <a:pPr lvl="1" eaLnBrk="1" hangingPunct="1">
              <a:defRPr/>
            </a:pPr>
            <a:r>
              <a:rPr lang="en-US" altLang="x-none" dirty="0"/>
              <a:t>You can make a </a:t>
            </a:r>
            <a:r>
              <a:rPr lang="en-US" altLang="x-none" dirty="0" err="1">
                <a:latin typeface="Consolas" charset="0"/>
              </a:rPr>
              <a:t>GCompound</a:t>
            </a:r>
            <a:r>
              <a:rPr lang="en-US" altLang="x-none" dirty="0"/>
              <a:t> to represent a car.</a:t>
            </a:r>
          </a:p>
        </p:txBody>
      </p:sp>
      <p:pic>
        <p:nvPicPr>
          <p:cNvPr id="12492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276600"/>
            <a:ext cx="1905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071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err="1"/>
              <a:t>GCompound</a:t>
            </a:r>
            <a:endParaRPr lang="en-US" altLang="x-none" dirty="0"/>
          </a:p>
        </p:txBody>
      </p:sp>
      <p:sp>
        <p:nvSpPr>
          <p:cNvPr id="1251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65000"/>
              </a:lnSpc>
              <a:buNone/>
            </a:pPr>
            <a:r>
              <a:rPr lang="en-US" altLang="x-none" sz="1800" dirty="0" err="1">
                <a:latin typeface="Consolas" charset="0"/>
              </a:rPr>
              <a:t>setBackground</a:t>
            </a:r>
            <a:r>
              <a:rPr lang="en-US" altLang="x-none" sz="1800" dirty="0">
                <a:latin typeface="Consolas" charset="0"/>
              </a:rPr>
              <a:t>(</a:t>
            </a:r>
            <a:r>
              <a:rPr lang="en-US" altLang="x-none" sz="1800" dirty="0" err="1">
                <a:latin typeface="Consolas" charset="0"/>
              </a:rPr>
              <a:t>Color.YELLOW</a:t>
            </a:r>
            <a:r>
              <a:rPr lang="en-US" altLang="x-none" sz="1800" dirty="0">
                <a:latin typeface="Consolas" charset="0"/>
              </a:rPr>
              <a:t>);</a:t>
            </a:r>
            <a:endParaRPr lang="en-US" altLang="x-none" sz="1800" b="1" dirty="0">
              <a:latin typeface="Consolas" charset="0"/>
            </a:endParaRP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b="1" dirty="0" err="1">
                <a:latin typeface="Consolas" charset="0"/>
              </a:rPr>
              <a:t>GCompound</a:t>
            </a:r>
            <a:r>
              <a:rPr lang="en-US" altLang="x-none" sz="1800" b="1" dirty="0">
                <a:latin typeface="Consolas" charset="0"/>
              </a:rPr>
              <a:t> car = new </a:t>
            </a:r>
            <a:r>
              <a:rPr lang="en-US" altLang="x-none" sz="1800" b="1" dirty="0" err="1">
                <a:latin typeface="Consolas" charset="0"/>
              </a:rPr>
              <a:t>GCompound</a:t>
            </a:r>
            <a:r>
              <a:rPr lang="en-US" altLang="x-none" sz="1800" b="1" dirty="0">
                <a:latin typeface="Consolas" charset="0"/>
              </a:rPr>
              <a:t>();</a:t>
            </a:r>
            <a:endParaRPr lang="en-US" altLang="x-none" sz="1800" dirty="0">
              <a:latin typeface="Consolas" charset="0"/>
            </a:endParaRPr>
          </a:p>
          <a:p>
            <a:pPr>
              <a:lnSpc>
                <a:spcPct val="65000"/>
              </a:lnSpc>
              <a:buFontTx/>
              <a:buNone/>
            </a:pPr>
            <a:endParaRPr lang="en-US" altLang="x-none" sz="1800" dirty="0">
              <a:latin typeface="Consolas" charset="0"/>
            </a:endParaRP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dirty="0" err="1">
                <a:latin typeface="Consolas" charset="0"/>
              </a:rPr>
              <a:t>GRect</a:t>
            </a:r>
            <a:r>
              <a:rPr lang="en-US" altLang="x-none" sz="1800" dirty="0">
                <a:latin typeface="Consolas" charset="0"/>
              </a:rPr>
              <a:t> body = new </a:t>
            </a:r>
            <a:r>
              <a:rPr lang="en-US" altLang="x-none" sz="1800" dirty="0" err="1">
                <a:latin typeface="Consolas" charset="0"/>
              </a:rPr>
              <a:t>GRect</a:t>
            </a:r>
            <a:r>
              <a:rPr lang="en-US" altLang="x-none" sz="1800" dirty="0">
                <a:latin typeface="Consolas" charset="0"/>
              </a:rPr>
              <a:t>(10, 30, 100, 50);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dirty="0" err="1">
                <a:latin typeface="Consolas" charset="0"/>
              </a:rPr>
              <a:t>body.setFilled</a:t>
            </a:r>
            <a:r>
              <a:rPr lang="en-US" altLang="x-none" sz="1800" dirty="0">
                <a:latin typeface="Consolas" charset="0"/>
              </a:rPr>
              <a:t>(true);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dirty="0" err="1">
                <a:latin typeface="Consolas" charset="0"/>
              </a:rPr>
              <a:t>body.setFillColor</a:t>
            </a:r>
            <a:r>
              <a:rPr lang="en-US" altLang="x-none" sz="1800" dirty="0">
                <a:latin typeface="Consolas" charset="0"/>
              </a:rPr>
              <a:t>(</a:t>
            </a:r>
            <a:r>
              <a:rPr lang="en-US" altLang="x-none" sz="1800" dirty="0" err="1">
                <a:latin typeface="Consolas" charset="0"/>
              </a:rPr>
              <a:t>Color.BLUE</a:t>
            </a:r>
            <a:r>
              <a:rPr lang="en-US" altLang="x-none" sz="1800" dirty="0">
                <a:latin typeface="Consolas" charset="0"/>
              </a:rPr>
              <a:t>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b="1" dirty="0" err="1">
                <a:latin typeface="Consolas" charset="0"/>
              </a:rPr>
              <a:t>car.add</a:t>
            </a:r>
            <a:r>
              <a:rPr lang="en-US" altLang="x-none" sz="1800" b="1" dirty="0">
                <a:latin typeface="Consolas" charset="0"/>
              </a:rPr>
              <a:t>(body);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800" dirty="0">
                <a:latin typeface="Consolas" charset="0"/>
              </a:rPr>
              <a:t>        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dirty="0" err="1">
                <a:latin typeface="Consolas" charset="0"/>
              </a:rPr>
              <a:t>GOval</a:t>
            </a:r>
            <a:r>
              <a:rPr lang="en-US" altLang="x-none" sz="1800" dirty="0">
                <a:latin typeface="Consolas" charset="0"/>
              </a:rPr>
              <a:t> wheel1 = new </a:t>
            </a:r>
            <a:r>
              <a:rPr lang="en-US" altLang="x-none" sz="1800" dirty="0" err="1">
                <a:latin typeface="Consolas" charset="0"/>
              </a:rPr>
              <a:t>GOval</a:t>
            </a:r>
            <a:r>
              <a:rPr lang="en-US" altLang="x-none" sz="1800" dirty="0">
                <a:latin typeface="Consolas" charset="0"/>
              </a:rPr>
              <a:t>(20, 70, 20, 20);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wheel1.setFilled(true);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wheel1.setFillColor(</a:t>
            </a:r>
            <a:r>
              <a:rPr lang="en-US" altLang="x-none" sz="1800" dirty="0" err="1">
                <a:latin typeface="Consolas" charset="0"/>
              </a:rPr>
              <a:t>Color.RED</a:t>
            </a:r>
            <a:r>
              <a:rPr lang="en-US" altLang="x-none" sz="1800" dirty="0">
                <a:latin typeface="Consolas" charset="0"/>
              </a:rPr>
              <a:t>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b="1" dirty="0" err="1">
                <a:latin typeface="Consolas" charset="0"/>
              </a:rPr>
              <a:t>car.add</a:t>
            </a:r>
            <a:r>
              <a:rPr lang="en-US" altLang="x-none" sz="1800" b="1" dirty="0">
                <a:latin typeface="Consolas" charset="0"/>
              </a:rPr>
              <a:t>(wheel1);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800" dirty="0">
                <a:latin typeface="Consolas" charset="0"/>
              </a:rPr>
              <a:t>        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dirty="0" err="1">
                <a:latin typeface="Consolas" charset="0"/>
              </a:rPr>
              <a:t>GOval</a:t>
            </a:r>
            <a:r>
              <a:rPr lang="en-US" altLang="x-none" sz="1800" dirty="0">
                <a:latin typeface="Consolas" charset="0"/>
              </a:rPr>
              <a:t> wheel2 = new </a:t>
            </a:r>
            <a:r>
              <a:rPr lang="en-US" altLang="x-none" sz="1800" dirty="0" err="1">
                <a:latin typeface="Consolas" charset="0"/>
              </a:rPr>
              <a:t>GOval</a:t>
            </a:r>
            <a:r>
              <a:rPr lang="en-US" altLang="x-none" sz="1800" dirty="0">
                <a:latin typeface="Consolas" charset="0"/>
              </a:rPr>
              <a:t>(80, 70, 20, 20);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wheel2.setFilled(true);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wheel2.setFillColor(</a:t>
            </a:r>
            <a:r>
              <a:rPr lang="en-US" altLang="x-none" sz="1800" dirty="0" err="1">
                <a:latin typeface="Consolas" charset="0"/>
              </a:rPr>
              <a:t>Color.RED</a:t>
            </a:r>
            <a:r>
              <a:rPr lang="en-US" altLang="x-none" sz="1800" dirty="0">
                <a:latin typeface="Consolas" charset="0"/>
              </a:rPr>
              <a:t>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b="1" dirty="0" err="1">
                <a:latin typeface="Consolas" charset="0"/>
              </a:rPr>
              <a:t>car.add</a:t>
            </a:r>
            <a:r>
              <a:rPr lang="en-US" altLang="x-none" sz="1800" b="1" dirty="0">
                <a:latin typeface="Consolas" charset="0"/>
              </a:rPr>
              <a:t>(wheel2);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800" dirty="0">
                <a:latin typeface="Consolas" charset="0"/>
              </a:rPr>
              <a:t>        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dirty="0" err="1">
                <a:latin typeface="Consolas" charset="0"/>
              </a:rPr>
              <a:t>GRect</a:t>
            </a:r>
            <a:r>
              <a:rPr lang="en-US" altLang="x-none" sz="1800" dirty="0">
                <a:latin typeface="Consolas" charset="0"/>
              </a:rPr>
              <a:t> windshield = new </a:t>
            </a:r>
            <a:r>
              <a:rPr lang="en-US" altLang="x-none" sz="1800" dirty="0" err="1">
                <a:latin typeface="Consolas" charset="0"/>
              </a:rPr>
              <a:t>GRect</a:t>
            </a:r>
            <a:r>
              <a:rPr lang="en-US" altLang="x-none" sz="1800" dirty="0">
                <a:latin typeface="Consolas" charset="0"/>
              </a:rPr>
              <a:t>(80, 40, 30, 20);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dirty="0" err="1">
                <a:latin typeface="Consolas" charset="0"/>
              </a:rPr>
              <a:t>windshield.setFilled</a:t>
            </a:r>
            <a:r>
              <a:rPr lang="en-US" altLang="x-none" sz="1800" dirty="0">
                <a:latin typeface="Consolas" charset="0"/>
              </a:rPr>
              <a:t>(true);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dirty="0" err="1">
                <a:latin typeface="Consolas" charset="0"/>
              </a:rPr>
              <a:t>windshield.setFillColor</a:t>
            </a:r>
            <a:r>
              <a:rPr lang="en-US" altLang="x-none" sz="1800" dirty="0">
                <a:latin typeface="Consolas" charset="0"/>
              </a:rPr>
              <a:t>(</a:t>
            </a:r>
            <a:r>
              <a:rPr lang="en-US" altLang="x-none" sz="1800" dirty="0" err="1">
                <a:latin typeface="Consolas" charset="0"/>
              </a:rPr>
              <a:t>Color.CYAN</a:t>
            </a:r>
            <a:r>
              <a:rPr lang="en-US" altLang="x-none" sz="1800" dirty="0">
                <a:latin typeface="Consolas" charset="0"/>
              </a:rPr>
              <a:t>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b="1" dirty="0" err="1">
                <a:latin typeface="Consolas" charset="0"/>
              </a:rPr>
              <a:t>car.add</a:t>
            </a:r>
            <a:r>
              <a:rPr lang="en-US" altLang="x-none" sz="1800" b="1" dirty="0">
                <a:latin typeface="Consolas" charset="0"/>
              </a:rPr>
              <a:t>(windshield);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b="1" dirty="0">
                <a:latin typeface="Consolas" charset="0"/>
              </a:rPr>
              <a:t>add(car);	// at  0,0!  Where we want this “sub-canvas” to go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276600"/>
            <a:ext cx="1905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4061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/>
              <a:t>Plan For Today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/>
              <a:t>Announcements</a:t>
            </a:r>
          </a:p>
          <a:p>
            <a:pPr eaLnBrk="1" hangingPunct="1">
              <a:defRPr/>
            </a:pPr>
            <a:r>
              <a:rPr lang="en-US" altLang="x-none" sz="3600" dirty="0"/>
              <a:t>Recap: Graphics</a:t>
            </a:r>
          </a:p>
          <a:p>
            <a:pPr eaLnBrk="1" hangingPunct="1">
              <a:defRPr/>
            </a:pPr>
            <a:r>
              <a:rPr lang="en-US" altLang="x-none" sz="3600" dirty="0" err="1"/>
              <a:t>GCompounds</a:t>
            </a:r>
            <a:endParaRPr lang="en-US" altLang="x-none" sz="3600" dirty="0"/>
          </a:p>
          <a:p>
            <a:pPr eaLnBrk="1" hangingPunct="1">
              <a:defRPr/>
            </a:pPr>
            <a:r>
              <a:rPr lang="en-US" altLang="x-none" sz="3600" dirty="0"/>
              <a:t>Getters</a:t>
            </a:r>
          </a:p>
          <a:p>
            <a:pPr eaLnBrk="1" hangingPunct="1">
              <a:defRPr/>
            </a:pPr>
            <a:r>
              <a:rPr lang="en-US" altLang="x-none" sz="3600" dirty="0"/>
              <a:t>Practice: Checkerboard</a:t>
            </a:r>
          </a:p>
          <a:p>
            <a:pPr eaLnBrk="1" hangingPunct="1">
              <a:defRPr/>
            </a:pPr>
            <a:r>
              <a:rPr lang="en-US" altLang="x-none" sz="3600" dirty="0"/>
              <a:t>Practice: Stoplights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/>
              <a:t>Plan For Today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Recap: Graphics</a:t>
            </a:r>
          </a:p>
          <a:p>
            <a:pPr eaLnBrk="1" hangingPunct="1">
              <a:defRPr/>
            </a:pPr>
            <a:r>
              <a:rPr lang="en-US" altLang="x-none" sz="3600" dirty="0" err="1">
                <a:solidFill>
                  <a:schemeClr val="bg1">
                    <a:lumMod val="75000"/>
                  </a:schemeClr>
                </a:solidFill>
              </a:rPr>
              <a:t>GCompounds</a:t>
            </a:r>
            <a:endParaRPr lang="en-US" altLang="x-none" sz="3600" dirty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defRPr/>
            </a:pPr>
            <a:r>
              <a:rPr lang="en-US" altLang="x-none" sz="3600" dirty="0"/>
              <a:t>Getters</a:t>
            </a:r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Practice: Checkerboard</a:t>
            </a:r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Practice: Stoplights</a:t>
            </a:r>
          </a:p>
        </p:txBody>
      </p:sp>
    </p:spTree>
    <p:extLst>
      <p:ext uri="{BB962C8B-B14F-4D97-AF65-F5344CB8AC3E}">
        <p14:creationId xmlns:p14="http://schemas.microsoft.com/office/powerpoint/2010/main" val="1606099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Graphics Program ”Getters”</a:t>
            </a:r>
          </a:p>
        </p:txBody>
      </p:sp>
      <p:sp>
        <p:nvSpPr>
          <p:cNvPr id="1232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/>
              <a:t>Methods of graphical objects that return values:</a:t>
            </a:r>
          </a:p>
          <a:p>
            <a:pPr lvl="1"/>
            <a:endParaRPr lang="en-US" altLang="x-none"/>
          </a:p>
          <a:p>
            <a:pPr lvl="1"/>
            <a:endParaRPr lang="en-US" altLang="x-none"/>
          </a:p>
          <a:p>
            <a:pPr lvl="1"/>
            <a:endParaRPr lang="en-US" altLang="x-none"/>
          </a:p>
          <a:p>
            <a:pPr lvl="1"/>
            <a:endParaRPr lang="en-US" altLang="x-none"/>
          </a:p>
          <a:p>
            <a:pPr lvl="1"/>
            <a:endParaRPr lang="en-US" altLang="x-none"/>
          </a:p>
          <a:p>
            <a:pPr lvl="1"/>
            <a:endParaRPr lang="en-US" altLang="x-none"/>
          </a:p>
          <a:p>
            <a:pPr lvl="1"/>
            <a:endParaRPr lang="en-US" altLang="x-none"/>
          </a:p>
          <a:p>
            <a:pPr lvl="1"/>
            <a:r>
              <a:rPr lang="en-US" altLang="x-none"/>
              <a:t>Example: Swapping the x/y coordinates of a shape: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80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>
                <a:latin typeface="Consolas" charset="0"/>
              </a:rPr>
              <a:t>	GRect rect = new GRect(...);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>
                <a:latin typeface="Consolas" charset="0"/>
              </a:rPr>
              <a:t>	...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>
                <a:latin typeface="Consolas" charset="0"/>
              </a:rPr>
              <a:t>	int rx = rect.getX();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>
                <a:latin typeface="Consolas" charset="0"/>
              </a:rPr>
              <a:t>	int ry = rect.getY();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>
                <a:latin typeface="Consolas" charset="0"/>
              </a:rPr>
              <a:t>	rect.setLocation(ry, rx);</a:t>
            </a:r>
          </a:p>
        </p:txBody>
      </p:sp>
      <p:graphicFrame>
        <p:nvGraphicFramePr>
          <p:cNvPr id="1232900" name="Group 4"/>
          <p:cNvGraphicFramePr>
            <a:graphicFrameLocks noGrp="1"/>
          </p:cNvGraphicFramePr>
          <p:nvPr/>
        </p:nvGraphicFramePr>
        <p:xfrm>
          <a:off x="533400" y="1828800"/>
          <a:ext cx="8077200" cy="2560320"/>
        </p:xfrm>
        <a:graphic>
          <a:graphicData uri="http://schemas.openxmlformats.org/drawingml/2006/table">
            <a:tbl>
              <a:tblPr/>
              <a:tblGrid>
                <a:gridCol w="33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2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Method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1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obj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.getColor()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the color used to color the shape outline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1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obj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.getFillColor()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the color used to color the shape interior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1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obj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.getX()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the left </a:t>
                      </a: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x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-coordinate of the shape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1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obj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.getY()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the top </a:t>
                      </a: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y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-coordinate of the shape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1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obj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.getWidth()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number of pixels wide the shape is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1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obj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.getHeight()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number of pixels tall the shape is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2314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/>
              <a:t>Plan For Today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Recap: Graphics</a:t>
            </a:r>
          </a:p>
          <a:p>
            <a:pPr eaLnBrk="1" hangingPunct="1">
              <a:defRPr/>
            </a:pPr>
            <a:r>
              <a:rPr lang="en-US" altLang="x-none" sz="3600" dirty="0" err="1">
                <a:solidFill>
                  <a:schemeClr val="bg1">
                    <a:lumMod val="75000"/>
                  </a:schemeClr>
                </a:solidFill>
              </a:rPr>
              <a:t>GCompounds</a:t>
            </a:r>
            <a:endParaRPr lang="en-US" altLang="x-none" sz="3600" dirty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Getters</a:t>
            </a:r>
          </a:p>
          <a:p>
            <a:pPr eaLnBrk="1" hangingPunct="1">
              <a:defRPr/>
            </a:pPr>
            <a:r>
              <a:rPr lang="en-US" altLang="x-none" sz="3600" dirty="0"/>
              <a:t>Practice: Checkerboard</a:t>
            </a:r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Practice: Stoplights</a:t>
            </a:r>
          </a:p>
        </p:txBody>
      </p:sp>
    </p:spTree>
    <p:extLst>
      <p:ext uri="{BB962C8B-B14F-4D97-AF65-F5344CB8AC3E}">
        <p14:creationId xmlns:p14="http://schemas.microsoft.com/office/powerpoint/2010/main" val="10574489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Checkerboard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x-none" dirty="0"/>
              <a:t>Write a graphical program named </a:t>
            </a:r>
            <a:r>
              <a:rPr lang="en-US" altLang="x-none" b="1" dirty="0">
                <a:latin typeface="Consolas" charset="0"/>
              </a:rPr>
              <a:t>Checkerboard </a:t>
            </a:r>
            <a:r>
              <a:rPr lang="en-US" altLang="x-none" dirty="0"/>
              <a:t>that draws</a:t>
            </a:r>
            <a:br>
              <a:rPr lang="en-US" altLang="x-none" dirty="0"/>
            </a:br>
            <a:r>
              <a:rPr lang="en-US" altLang="x-none" dirty="0"/>
              <a:t>a checkerboard pattern using </a:t>
            </a:r>
            <a:r>
              <a:rPr lang="en-US" altLang="x-none" dirty="0" err="1"/>
              <a:t>GRects</a:t>
            </a:r>
            <a:r>
              <a:rPr lang="en-US" altLang="x-none" dirty="0"/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057400"/>
            <a:ext cx="6914263" cy="499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49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03905"/>
            <a:ext cx="8348870" cy="603509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Milestone 1</a:t>
            </a:r>
          </a:p>
        </p:txBody>
      </p:sp>
    </p:spTree>
    <p:extLst>
      <p:ext uri="{BB962C8B-B14F-4D97-AF65-F5344CB8AC3E}">
        <p14:creationId xmlns:p14="http://schemas.microsoft.com/office/powerpoint/2010/main" val="12235802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77" y="1219200"/>
            <a:ext cx="8284646" cy="598867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Milestone 2</a:t>
            </a:r>
          </a:p>
        </p:txBody>
      </p:sp>
    </p:spTree>
    <p:extLst>
      <p:ext uri="{BB962C8B-B14F-4D97-AF65-F5344CB8AC3E}">
        <p14:creationId xmlns:p14="http://schemas.microsoft.com/office/powerpoint/2010/main" val="410261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77" y="1219200"/>
            <a:ext cx="8284646" cy="598867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Milestone 3</a:t>
            </a:r>
          </a:p>
        </p:txBody>
      </p:sp>
    </p:spTree>
    <p:extLst>
      <p:ext uri="{BB962C8B-B14F-4D97-AF65-F5344CB8AC3E}">
        <p14:creationId xmlns:p14="http://schemas.microsoft.com/office/powerpoint/2010/main" val="18416160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 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95400"/>
            <a:ext cx="8001000" cy="527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463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/>
              <a:t>Plan For Today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Recap: Graphics</a:t>
            </a:r>
          </a:p>
          <a:p>
            <a:pPr eaLnBrk="1" hangingPunct="1">
              <a:defRPr/>
            </a:pPr>
            <a:r>
              <a:rPr lang="en-US" altLang="x-none" sz="3600" dirty="0" err="1">
                <a:solidFill>
                  <a:schemeClr val="bg1">
                    <a:lumMod val="75000"/>
                  </a:schemeClr>
                </a:solidFill>
              </a:rPr>
              <a:t>GCompounds</a:t>
            </a:r>
            <a:endParaRPr lang="en-US" altLang="x-none" sz="3600" dirty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Getters</a:t>
            </a:r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Practice: Checkerboard</a:t>
            </a:r>
          </a:p>
          <a:p>
            <a:pPr eaLnBrk="1" hangingPunct="1">
              <a:defRPr/>
            </a:pPr>
            <a:r>
              <a:rPr lang="en-US" altLang="x-none" sz="3600" dirty="0"/>
              <a:t>Practice: Stoplights</a:t>
            </a:r>
          </a:p>
        </p:txBody>
      </p:sp>
    </p:spTree>
    <p:extLst>
      <p:ext uri="{BB962C8B-B14F-4D97-AF65-F5344CB8AC3E}">
        <p14:creationId xmlns:p14="http://schemas.microsoft.com/office/powerpoint/2010/main" val="1120931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Practice: Stoplights</a:t>
            </a:r>
          </a:p>
        </p:txBody>
      </p:sp>
      <p:sp>
        <p:nvSpPr>
          <p:cNvPr id="1228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x-none" sz="3200" dirty="0"/>
              <a:t>How would you make a method for drawing stoplights of different locations and sizes?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272" y="2133600"/>
            <a:ext cx="5607455" cy="508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92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/>
              <a:t>Plan For Today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/>
              <a:t>Announcements</a:t>
            </a:r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Recap: Graphics</a:t>
            </a:r>
          </a:p>
          <a:p>
            <a:pPr eaLnBrk="1" hangingPunct="1">
              <a:defRPr/>
            </a:pPr>
            <a:r>
              <a:rPr lang="en-US" altLang="x-none" sz="3600" dirty="0" err="1">
                <a:solidFill>
                  <a:schemeClr val="bg1">
                    <a:lumMod val="75000"/>
                  </a:schemeClr>
                </a:solidFill>
              </a:rPr>
              <a:t>GCompounds</a:t>
            </a:r>
            <a:endParaRPr lang="en-US" altLang="x-none" sz="3600" dirty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Getters</a:t>
            </a:r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Practice: Checkerboard</a:t>
            </a:r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Practice: Stoplights</a:t>
            </a:r>
          </a:p>
        </p:txBody>
      </p:sp>
    </p:spTree>
    <p:extLst>
      <p:ext uri="{BB962C8B-B14F-4D97-AF65-F5344CB8AC3E}">
        <p14:creationId xmlns:p14="http://schemas.microsoft.com/office/powerpoint/2010/main" val="6233173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Stoplights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76400"/>
            <a:ext cx="1587500" cy="4635500"/>
          </a:xfr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800600" y="3232150"/>
            <a:ext cx="33528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x-none" sz="3200" dirty="0"/>
              <a:t>What information do we need in order to draw this?</a:t>
            </a:r>
          </a:p>
        </p:txBody>
      </p:sp>
    </p:spTree>
    <p:extLst>
      <p:ext uri="{BB962C8B-B14F-4D97-AF65-F5344CB8AC3E}">
        <p14:creationId xmlns:p14="http://schemas.microsoft.com/office/powerpoint/2010/main" val="17814082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/>
              <a:t>Recap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/>
              <a:t>Announcements</a:t>
            </a:r>
          </a:p>
          <a:p>
            <a:pPr eaLnBrk="1" hangingPunct="1">
              <a:defRPr/>
            </a:pPr>
            <a:r>
              <a:rPr lang="en-US" altLang="x-none" sz="3600" dirty="0"/>
              <a:t>Recap: Graphics</a:t>
            </a:r>
          </a:p>
          <a:p>
            <a:pPr eaLnBrk="1" hangingPunct="1">
              <a:defRPr/>
            </a:pPr>
            <a:r>
              <a:rPr lang="en-US" altLang="x-none" sz="3600" dirty="0" err="1"/>
              <a:t>GCompounds</a:t>
            </a:r>
            <a:endParaRPr lang="en-US" altLang="x-none" sz="3600" dirty="0"/>
          </a:p>
          <a:p>
            <a:pPr eaLnBrk="1" hangingPunct="1">
              <a:defRPr/>
            </a:pPr>
            <a:r>
              <a:rPr lang="en-US" altLang="x-none" sz="3600" dirty="0"/>
              <a:t>Getters</a:t>
            </a:r>
          </a:p>
          <a:p>
            <a:pPr eaLnBrk="1" hangingPunct="1">
              <a:defRPr/>
            </a:pPr>
            <a:r>
              <a:rPr lang="en-US" altLang="x-none" sz="3600" dirty="0"/>
              <a:t>Practice: Stoplights</a:t>
            </a:r>
          </a:p>
          <a:p>
            <a:pPr eaLnBrk="1" hangingPunct="1">
              <a:defRPr/>
            </a:pPr>
            <a:r>
              <a:rPr lang="en-US" altLang="x-none" sz="3600" dirty="0"/>
              <a:t>Practice: Checkerboard</a:t>
            </a:r>
          </a:p>
          <a:p>
            <a:pPr eaLnBrk="1" hangingPunct="1">
              <a:defRPr/>
            </a:pPr>
            <a:endParaRPr lang="en-US" altLang="x-none" sz="3600" dirty="0"/>
          </a:p>
          <a:p>
            <a:pPr marL="0" indent="0" eaLnBrk="1" hangingPunct="1">
              <a:buNone/>
              <a:defRPr/>
            </a:pPr>
            <a:r>
              <a:rPr lang="en-US" altLang="x-none" sz="3600" b="1" dirty="0"/>
              <a:t>Next time: Animation</a:t>
            </a:r>
          </a:p>
        </p:txBody>
      </p:sp>
    </p:spTree>
    <p:extLst>
      <p:ext uri="{BB962C8B-B14F-4D97-AF65-F5344CB8AC3E}">
        <p14:creationId xmlns:p14="http://schemas.microsoft.com/office/powerpoint/2010/main" val="16576629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Extra Practice: Line Art</a:t>
            </a:r>
          </a:p>
        </p:txBody>
      </p:sp>
      <p:sp>
        <p:nvSpPr>
          <p:cNvPr id="1212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x-none" dirty="0"/>
              <a:t>Write a graphical program </a:t>
            </a:r>
            <a:r>
              <a:rPr lang="en-US" altLang="x-none" b="1" dirty="0" err="1"/>
              <a:t>LineArt</a:t>
            </a:r>
            <a:r>
              <a:rPr lang="en-US" altLang="x-none" dirty="0"/>
              <a:t> that draws a series of lines (see lecture code for solution):</a:t>
            </a:r>
            <a:endParaRPr lang="en-US" altLang="x-none" sz="800" dirty="0"/>
          </a:p>
          <a:p>
            <a:r>
              <a:rPr lang="en-US" altLang="x-none" dirty="0"/>
              <a:t>Outer square is at (10, 30) and size 200x200</a:t>
            </a:r>
          </a:p>
          <a:p>
            <a:r>
              <a:rPr lang="en-US" altLang="x-none" dirty="0"/>
              <a:t>each line is 10px apart in each dimension</a:t>
            </a:r>
          </a:p>
          <a:p>
            <a:pPr lvl="1">
              <a:buFontTx/>
              <a:buNone/>
            </a:pPr>
            <a:endParaRPr lang="en-US" altLang="x-none" sz="1000" i="1" dirty="0"/>
          </a:p>
          <a:p>
            <a:pPr lvl="1">
              <a:buFontTx/>
              <a:buNone/>
            </a:pPr>
            <a:r>
              <a:rPr lang="en-US" altLang="x-none" i="1" dirty="0"/>
              <a:t>coordinates of top-left lines:</a:t>
            </a:r>
          </a:p>
          <a:p>
            <a:pPr lvl="1">
              <a:lnSpc>
                <a:spcPct val="80000"/>
              </a:lnSpc>
            </a:pPr>
            <a:r>
              <a:rPr lang="en-US" altLang="x-none" dirty="0"/>
              <a:t>(210, 30) to (10, 30)</a:t>
            </a:r>
          </a:p>
          <a:p>
            <a:pPr lvl="1">
              <a:lnSpc>
                <a:spcPct val="80000"/>
              </a:lnSpc>
            </a:pPr>
            <a:r>
              <a:rPr lang="en-US" altLang="x-none" dirty="0"/>
              <a:t>(200, 30) to (10, 40)</a:t>
            </a:r>
          </a:p>
          <a:p>
            <a:pPr lvl="1">
              <a:lnSpc>
                <a:spcPct val="80000"/>
              </a:lnSpc>
            </a:pPr>
            <a:r>
              <a:rPr lang="en-US" altLang="x-none" dirty="0"/>
              <a:t>(190, 30) to (10, 50)</a:t>
            </a:r>
          </a:p>
          <a:p>
            <a:pPr lvl="1">
              <a:lnSpc>
                <a:spcPct val="80000"/>
              </a:lnSpc>
            </a:pPr>
            <a:r>
              <a:rPr lang="en-US" altLang="x-none" dirty="0"/>
              <a:t>...</a:t>
            </a:r>
          </a:p>
          <a:p>
            <a:pPr lvl="1">
              <a:lnSpc>
                <a:spcPct val="80000"/>
              </a:lnSpc>
            </a:pPr>
            <a:r>
              <a:rPr lang="en-US" altLang="x-none" dirty="0"/>
              <a:t>(20, 30) to (10, 220)</a:t>
            </a:r>
          </a:p>
          <a:p>
            <a:pPr lvl="1">
              <a:lnSpc>
                <a:spcPct val="80000"/>
              </a:lnSpc>
            </a:pPr>
            <a:endParaRPr lang="en-US" altLang="x-none" sz="1400" dirty="0"/>
          </a:p>
          <a:p>
            <a:pPr lvl="1">
              <a:buFontTx/>
              <a:buNone/>
            </a:pPr>
            <a:r>
              <a:rPr lang="en-US" altLang="x-none" i="1" dirty="0"/>
              <a:t>coordinates of bottom-right lines:</a:t>
            </a:r>
          </a:p>
          <a:p>
            <a:pPr lvl="1">
              <a:lnSpc>
                <a:spcPct val="80000"/>
              </a:lnSpc>
            </a:pPr>
            <a:r>
              <a:rPr lang="en-US" altLang="x-none" dirty="0"/>
              <a:t>(210, 30) to (210, 230)</a:t>
            </a:r>
          </a:p>
          <a:p>
            <a:pPr lvl="1">
              <a:lnSpc>
                <a:spcPct val="80000"/>
              </a:lnSpc>
            </a:pPr>
            <a:r>
              <a:rPr lang="en-US" altLang="x-none" dirty="0"/>
              <a:t>(210, 40) to (200, 230)</a:t>
            </a:r>
          </a:p>
          <a:p>
            <a:pPr lvl="1">
              <a:lnSpc>
                <a:spcPct val="80000"/>
              </a:lnSpc>
            </a:pPr>
            <a:r>
              <a:rPr lang="en-US" altLang="x-none" dirty="0"/>
              <a:t>...</a:t>
            </a:r>
          </a:p>
          <a:p>
            <a:pPr lvl="1">
              <a:lnSpc>
                <a:spcPct val="80000"/>
              </a:lnSpc>
            </a:pPr>
            <a:r>
              <a:rPr lang="en-US" altLang="x-none" dirty="0"/>
              <a:t>(210, 220) to (20, 230)</a:t>
            </a:r>
          </a:p>
        </p:txBody>
      </p:sp>
      <p:pic>
        <p:nvPicPr>
          <p:cNvPr id="12124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1" t="21622" r="14815" b="11111"/>
          <a:stretch>
            <a:fillRect/>
          </a:stretch>
        </p:blipFill>
        <p:spPr bwMode="auto">
          <a:xfrm>
            <a:off x="5257800" y="2971800"/>
            <a:ext cx="3343275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5492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Announcements: Docs</a:t>
            </a:r>
          </a:p>
        </p:txBody>
      </p:sp>
      <p:sp>
        <p:nvSpPr>
          <p:cNvPr id="1223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Click the "</a:t>
            </a:r>
            <a:r>
              <a:rPr lang="en-US" altLang="x-none" b="1" dirty="0"/>
              <a:t>Stanford Library Docs</a:t>
            </a:r>
            <a:r>
              <a:rPr lang="en-US" altLang="x-none" dirty="0"/>
              <a:t>" link in the 106A website sidebar.</a:t>
            </a:r>
          </a:p>
          <a:p>
            <a:pPr lvl="1"/>
            <a:r>
              <a:rPr lang="en-US" altLang="x-none" dirty="0"/>
              <a:t>This site lists every kind of object in the Stanford libraries.</a:t>
            </a:r>
          </a:p>
          <a:p>
            <a:pPr lvl="1"/>
            <a:r>
              <a:rPr lang="en-US" altLang="x-none" dirty="0"/>
              <a:t>Click an object type on the left and see its behavior on the right.</a:t>
            </a:r>
          </a:p>
          <a:p>
            <a:pPr lvl="1"/>
            <a:r>
              <a:rPr lang="en-US" altLang="x-none" dirty="0"/>
              <a:t>These kinds of pages exist for Stanford libraries and standard Java.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971800"/>
            <a:ext cx="5638800" cy="377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Announcements: Midterm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62F37872-4B19-9F4F-A495-8B539D166C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295400"/>
            <a:ext cx="88392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x-none" dirty="0"/>
              <a:t>Midterm is next Monday 7/23 from 7PM-9PM in Hewlett 200</a:t>
            </a:r>
          </a:p>
          <a:p>
            <a:pPr eaLnBrk="1" hangingPunct="1">
              <a:defRPr/>
            </a:pPr>
            <a:r>
              <a:rPr lang="en-US" altLang="x-none" dirty="0"/>
              <a:t>You will need your own laptop</a:t>
            </a:r>
          </a:p>
          <a:p>
            <a:pPr lvl="1" eaLnBrk="1" hangingPunct="1">
              <a:defRPr/>
            </a:pPr>
            <a:r>
              <a:rPr lang="en-US" altLang="x-none" sz="2400" dirty="0"/>
              <a:t>Email Annie right away if you need us to get you a loaner laptop </a:t>
            </a:r>
          </a:p>
          <a:p>
            <a:pPr eaLnBrk="1" hangingPunct="1">
              <a:defRPr/>
            </a:pPr>
            <a:r>
              <a:rPr lang="en-US" altLang="x-none" dirty="0"/>
              <a:t>Before the exam, you will need to download two things from the website’s midterm page (neither download is ready yet, but soon):</a:t>
            </a:r>
          </a:p>
          <a:p>
            <a:pPr lvl="1" eaLnBrk="1" hangingPunct="1">
              <a:defRPr/>
            </a:pPr>
            <a:r>
              <a:rPr lang="en-US" altLang="x-none" sz="2400" dirty="0"/>
              <a:t>A program called </a:t>
            </a:r>
            <a:r>
              <a:rPr lang="en-US" altLang="x-none" sz="2400" dirty="0" err="1"/>
              <a:t>BlueBook</a:t>
            </a:r>
            <a:r>
              <a:rPr lang="en-US" altLang="x-none" sz="2400" dirty="0"/>
              <a:t>, which you will use to take the exam</a:t>
            </a:r>
          </a:p>
          <a:p>
            <a:pPr lvl="1" eaLnBrk="1" hangingPunct="1">
              <a:defRPr/>
            </a:pPr>
            <a:r>
              <a:rPr lang="en-US" altLang="x-none" sz="2400" dirty="0"/>
              <a:t>An encrypted file that </a:t>
            </a:r>
            <a:r>
              <a:rPr lang="en-US" altLang="x-none" sz="2400" dirty="0" err="1"/>
              <a:t>BlueBook</a:t>
            </a:r>
            <a:r>
              <a:rPr lang="en-US" altLang="x-none" sz="2400" dirty="0"/>
              <a:t> will read to show you the exam</a:t>
            </a:r>
          </a:p>
          <a:p>
            <a:pPr lvl="2" eaLnBrk="1" hangingPunct="1">
              <a:defRPr/>
            </a:pPr>
            <a:r>
              <a:rPr lang="en-US" altLang="x-none" sz="2400" dirty="0"/>
              <a:t>You will get the decryption password during the exam</a:t>
            </a:r>
          </a:p>
          <a:p>
            <a:pPr eaLnBrk="1" hangingPunct="1">
              <a:defRPr/>
            </a:pPr>
            <a:r>
              <a:rPr lang="en-US" altLang="x-none" dirty="0"/>
              <a:t>See the midterm page for practice exams and study strategies</a:t>
            </a:r>
          </a:p>
          <a:p>
            <a:pPr lvl="1" eaLnBrk="1" hangingPunct="1">
              <a:defRPr/>
            </a:pPr>
            <a:r>
              <a:rPr lang="en-US" altLang="x-none" sz="2400" dirty="0"/>
              <a:t>All lectures through this Thursday are fair game for the exam</a:t>
            </a:r>
          </a:p>
          <a:p>
            <a:pPr lvl="1" eaLnBrk="1" hangingPunct="1">
              <a:defRPr/>
            </a:pPr>
            <a:r>
              <a:rPr lang="en-US" altLang="x-none" sz="2400" dirty="0"/>
              <a:t>The first practice is last summer’s midterm—it is hard!</a:t>
            </a:r>
          </a:p>
          <a:p>
            <a:pPr lvl="1" eaLnBrk="1" hangingPunct="1">
              <a:defRPr/>
            </a:pPr>
            <a:r>
              <a:rPr lang="en-US" altLang="x-none" sz="2400" dirty="0"/>
              <a:t>The second uses </a:t>
            </a:r>
            <a:r>
              <a:rPr lang="en-US" altLang="x-none" sz="2400" dirty="0" err="1"/>
              <a:t>BlueBook</a:t>
            </a:r>
            <a:r>
              <a:rPr lang="en-US" altLang="x-none" sz="2400" dirty="0"/>
              <a:t> but covers material we haven’t seen</a:t>
            </a:r>
          </a:p>
        </p:txBody>
      </p:sp>
    </p:spTree>
    <p:extLst>
      <p:ext uri="{BB962C8B-B14F-4D97-AF65-F5344CB8AC3E}">
        <p14:creationId xmlns:p14="http://schemas.microsoft.com/office/powerpoint/2010/main" val="1617855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/>
              <a:t>Plan For Today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pPr eaLnBrk="1" hangingPunct="1">
              <a:defRPr/>
            </a:pPr>
            <a:r>
              <a:rPr lang="en-US" altLang="x-none" sz="3600" dirty="0"/>
              <a:t>Recap: Graphics</a:t>
            </a:r>
          </a:p>
          <a:p>
            <a:pPr eaLnBrk="1" hangingPunct="1">
              <a:defRPr/>
            </a:pPr>
            <a:r>
              <a:rPr lang="en-US" altLang="x-none" sz="3600" dirty="0" err="1">
                <a:solidFill>
                  <a:schemeClr val="bg1">
                    <a:lumMod val="75000"/>
                  </a:schemeClr>
                </a:solidFill>
              </a:rPr>
              <a:t>GCompounds</a:t>
            </a:r>
            <a:endParaRPr lang="en-US" altLang="x-none" sz="3600" dirty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Getters</a:t>
            </a:r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Practice: Checkerboard</a:t>
            </a:r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Practice: Stoplights</a:t>
            </a:r>
          </a:p>
        </p:txBody>
      </p:sp>
    </p:spTree>
    <p:extLst>
      <p:ext uri="{BB962C8B-B14F-4D97-AF65-F5344CB8AC3E}">
        <p14:creationId xmlns:p14="http://schemas.microsoft.com/office/powerpoint/2010/main" val="1401746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Graphics Canvas</a:t>
            </a:r>
          </a:p>
        </p:txBody>
      </p:sp>
      <p:sp>
        <p:nvSpPr>
          <p:cNvPr id="4" name="Rectangle 3"/>
          <p:cNvSpPr/>
          <p:nvPr/>
        </p:nvSpPr>
        <p:spPr>
          <a:xfrm>
            <a:off x="1371600" y="1759369"/>
            <a:ext cx="6290858" cy="4748074"/>
          </a:xfrm>
          <a:prstGeom prst="rect">
            <a:avLst/>
          </a:prstGeom>
          <a:noFill/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44296" y="1152144"/>
            <a:ext cx="854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0,0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449769" y="1984966"/>
            <a:ext cx="1658823" cy="646331"/>
            <a:chOff x="2526250" y="1590667"/>
            <a:chExt cx="1658823" cy="646331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695447" y="1590667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00FF"/>
                  </a:solidFill>
                </a:rPr>
                <a:t>40,20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436105" y="4483754"/>
            <a:ext cx="1822688" cy="646331"/>
            <a:chOff x="2526250" y="1588472"/>
            <a:chExt cx="1822688" cy="64633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859312" y="1588472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00FF"/>
                  </a:solidFill>
                </a:rPr>
                <a:t>40,120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992518" y="2590189"/>
            <a:ext cx="1822688" cy="646331"/>
            <a:chOff x="2526250" y="1588472"/>
            <a:chExt cx="1822688" cy="646331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859312" y="1588472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00FF"/>
                  </a:solidFill>
                </a:rPr>
                <a:t>120,40</a:t>
              </a:r>
            </a:p>
          </p:txBody>
        </p:sp>
      </p:grpSp>
      <p:cxnSp>
        <p:nvCxnSpPr>
          <p:cNvPr id="21" name="Straight Arrow Connector 20"/>
          <p:cNvCxnSpPr/>
          <p:nvPr/>
        </p:nvCxnSpPr>
        <p:spPr>
          <a:xfrm>
            <a:off x="1066800" y="1905501"/>
            <a:ext cx="0" cy="34852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1981200" y="1447800"/>
            <a:ext cx="4834006" cy="1040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679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Collage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66" y="1371600"/>
            <a:ext cx="7404668" cy="535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3698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16871</TotalTime>
  <Words>1897</Words>
  <Application>Microsoft Macintosh PowerPoint</Application>
  <PresentationFormat>On-screen Show (4:3)</PresentationFormat>
  <Paragraphs>387</Paragraphs>
  <Slides>42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4" baseType="lpstr">
      <vt:lpstr>Andale Mono</vt:lpstr>
      <vt:lpstr>Arial</vt:lpstr>
      <vt:lpstr>Calibri</vt:lpstr>
      <vt:lpstr>Chalkboard</vt:lpstr>
      <vt:lpstr>Consolas</vt:lpstr>
      <vt:lpstr>Courier</vt:lpstr>
      <vt:lpstr>Courier New</vt:lpstr>
      <vt:lpstr>Tahoma</vt:lpstr>
      <vt:lpstr>Times</vt:lpstr>
      <vt:lpstr>Times New Roman</vt:lpstr>
      <vt:lpstr>Verdana</vt:lpstr>
      <vt:lpstr>Default Design</vt:lpstr>
      <vt:lpstr>CS 106A, Lecture 12 More Graphics</vt:lpstr>
      <vt:lpstr>PowerPoint Presentation</vt:lpstr>
      <vt:lpstr>Plan For Today</vt:lpstr>
      <vt:lpstr>Plan For Today</vt:lpstr>
      <vt:lpstr>Announcements: Docs</vt:lpstr>
      <vt:lpstr>Announcements: Midterm</vt:lpstr>
      <vt:lpstr>Plan For Today</vt:lpstr>
      <vt:lpstr>The Graphics Canvas</vt:lpstr>
      <vt:lpstr>Collage Model</vt:lpstr>
      <vt:lpstr>Graphical Objects</vt:lpstr>
      <vt:lpstr>Graphical Objects</vt:lpstr>
      <vt:lpstr>Primitives vs. Objects</vt:lpstr>
      <vt:lpstr>Methods on Graphics Objects</vt:lpstr>
      <vt:lpstr>GObject Methods</vt:lpstr>
      <vt:lpstr>GRect</vt:lpstr>
      <vt:lpstr>GOval</vt:lpstr>
      <vt:lpstr>GRect and GOval</vt:lpstr>
      <vt:lpstr>GLine</vt:lpstr>
      <vt:lpstr>GLabel</vt:lpstr>
      <vt:lpstr>GLabel Methods</vt:lpstr>
      <vt:lpstr>GImage</vt:lpstr>
      <vt:lpstr>GImage Methods</vt:lpstr>
      <vt:lpstr>GraphicsProgram Methods</vt:lpstr>
      <vt:lpstr>Recap Practice: Centering</vt:lpstr>
      <vt:lpstr>Recap Practice: Centering</vt:lpstr>
      <vt:lpstr>Recap Practice: Centering</vt:lpstr>
      <vt:lpstr>Plan For Today</vt:lpstr>
      <vt:lpstr>GCompound</vt:lpstr>
      <vt:lpstr>GCompound</vt:lpstr>
      <vt:lpstr>Plan For Today</vt:lpstr>
      <vt:lpstr>Graphics Program ”Getters”</vt:lpstr>
      <vt:lpstr>Plan For Today</vt:lpstr>
      <vt:lpstr>Practice: Checkerboard</vt:lpstr>
      <vt:lpstr>Milestone 1</vt:lpstr>
      <vt:lpstr>Milestone 2</vt:lpstr>
      <vt:lpstr>Milestone 3</vt:lpstr>
      <vt:lpstr>Milestone 3</vt:lpstr>
      <vt:lpstr>Plan For Today</vt:lpstr>
      <vt:lpstr>Practice: Stoplights</vt:lpstr>
      <vt:lpstr>Practice: Stoplights</vt:lpstr>
      <vt:lpstr>Recap</vt:lpstr>
      <vt:lpstr>Extra Practice: Line Art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106A Lecture Slides</dc:title>
  <dc:creator/>
  <cp:keywords/>
  <dc:description/>
  <cp:lastModifiedBy>Colin Kincaid</cp:lastModifiedBy>
  <cp:revision>919</cp:revision>
  <cp:lastPrinted>2017-07-17T20:02:41Z</cp:lastPrinted>
  <dcterms:created xsi:type="dcterms:W3CDTF">2008-06-28T20:57:21Z</dcterms:created>
  <dcterms:modified xsi:type="dcterms:W3CDTF">2018-07-16T04:10:58Z</dcterms:modified>
</cp:coreProperties>
</file>